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9"/>
  </p:notesMasterIdLst>
  <p:sldIdLst>
    <p:sldId id="258" r:id="rId2"/>
    <p:sldId id="257" r:id="rId3"/>
    <p:sldId id="355" r:id="rId4"/>
    <p:sldId id="435" r:id="rId5"/>
    <p:sldId id="429" r:id="rId6"/>
    <p:sldId id="439" r:id="rId7"/>
    <p:sldId id="445" r:id="rId8"/>
    <p:sldId id="374" r:id="rId9"/>
    <p:sldId id="417" r:id="rId10"/>
    <p:sldId id="477" r:id="rId11"/>
    <p:sldId id="461" r:id="rId12"/>
    <p:sldId id="437" r:id="rId13"/>
    <p:sldId id="482" r:id="rId14"/>
    <p:sldId id="440" r:id="rId15"/>
    <p:sldId id="441" r:id="rId16"/>
    <p:sldId id="455" r:id="rId17"/>
    <p:sldId id="465" r:id="rId18"/>
    <p:sldId id="483" r:id="rId19"/>
    <p:sldId id="469" r:id="rId20"/>
    <p:sldId id="449" r:id="rId21"/>
    <p:sldId id="471" r:id="rId22"/>
    <p:sldId id="484" r:id="rId23"/>
    <p:sldId id="463" r:id="rId24"/>
    <p:sldId id="473" r:id="rId25"/>
    <p:sldId id="475" r:id="rId26"/>
    <p:sldId id="458" r:id="rId27"/>
    <p:sldId id="460" r:id="rId28"/>
    <p:sldId id="451" r:id="rId29"/>
    <p:sldId id="452" r:id="rId30"/>
    <p:sldId id="485" r:id="rId31"/>
    <p:sldId id="486" r:id="rId32"/>
    <p:sldId id="487" r:id="rId33"/>
    <p:sldId id="454" r:id="rId34"/>
    <p:sldId id="479" r:id="rId35"/>
    <p:sldId id="478" r:id="rId36"/>
    <p:sldId id="480" r:id="rId37"/>
    <p:sldId id="481" r:id="rId3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3" roundtripDataSignature="AMtx7mgrNf/nn1Q59C/iJQQBKHgIaTdW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3AE7818-81DB-4B7E-9B88-75692340C3BA}">
  <a:tblStyle styleId="{73AE7818-81DB-4B7E-9B88-75692340C3B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9" autoAdjust="0"/>
    <p:restoredTop sz="94660"/>
  </p:normalViewPr>
  <p:slideViewPr>
    <p:cSldViewPr snapToGrid="0">
      <p:cViewPr varScale="1">
        <p:scale>
          <a:sx n="81" d="100"/>
          <a:sy n="81" d="100"/>
        </p:scale>
        <p:origin x="800" y="2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4" y="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103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1738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9296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6213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7424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7974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9238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3296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7192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6684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8"/>
          <p:cNvSpPr txBox="1">
            <a:spLocks noGrp="1"/>
          </p:cNvSpPr>
          <p:nvPr>
            <p:ph type="title"/>
          </p:nvPr>
        </p:nvSpPr>
        <p:spPr>
          <a:xfrm>
            <a:off x="311700" y="180000"/>
            <a:ext cx="8520600" cy="9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72000" rIns="72000" bIns="720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78"/>
          <p:cNvSpPr txBox="1">
            <a:spLocks noGrp="1"/>
          </p:cNvSpPr>
          <p:nvPr>
            <p:ph type="body" idx="1"/>
          </p:nvPr>
        </p:nvSpPr>
        <p:spPr>
          <a:xfrm>
            <a:off x="311700" y="14400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" name="Google Shape;12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7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8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314C-7FA3-4268-914D-2D1ED0FC7C23}" type="datetimeFigureOut">
              <a:rPr lang="en-IE" smtClean="0"/>
              <a:t>26/03/2023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04B63-F9E9-4346-809C-737B64A4260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72945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7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7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" name="Google Shape;16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1"/>
          <p:cNvSpPr txBox="1">
            <a:spLocks noGrp="1"/>
          </p:cNvSpPr>
          <p:nvPr>
            <p:ph type="title"/>
          </p:nvPr>
        </p:nvSpPr>
        <p:spPr>
          <a:xfrm>
            <a:off x="311700" y="180000"/>
            <a:ext cx="8520600" cy="9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72000" rIns="72000" bIns="720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1"/>
          <p:cNvSpPr txBox="1">
            <a:spLocks noGrp="1"/>
          </p:cNvSpPr>
          <p:nvPr>
            <p:ph type="body" idx="1"/>
          </p:nvPr>
        </p:nvSpPr>
        <p:spPr>
          <a:xfrm>
            <a:off x="311700" y="1440000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81"/>
          <p:cNvSpPr txBox="1">
            <a:spLocks noGrp="1"/>
          </p:cNvSpPr>
          <p:nvPr>
            <p:ph type="body" idx="2"/>
          </p:nvPr>
        </p:nvSpPr>
        <p:spPr>
          <a:xfrm>
            <a:off x="4832400" y="1440000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8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8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8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8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upac.org/project/2019-031-1-024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ubs.acs.org/doi/full/10.1021/acs.joc.0c00248" TargetMode="External"/><Relationship Id="rId2" Type="http://schemas.openxmlformats.org/officeDocument/2006/relationships/hyperlink" Target="https://github.com/IUPAC/IUPAC-FAIRSpec" TargetMode="Externa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pubs.acs.org/doi/abs/10.1021/acs.orglett.ol0c01277" TargetMode="External"/><Relationship Id="rId3" Type="http://schemas.openxmlformats.org/officeDocument/2006/relationships/hyperlink" Target="https://pubs.acs.org/doi/10.1021/acs.joc.0c00770" TargetMode="External"/><Relationship Id="rId7" Type="http://schemas.openxmlformats.org/officeDocument/2006/relationships/hyperlink" Target="https://pubs.acs.org/doi/abs/10.1021/acs.orglett.ol0c01197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ubs.acs.org/doi/abs/10.1021/acs.orglett.ol0c01022" TargetMode="External"/><Relationship Id="rId5" Type="http://schemas.openxmlformats.org/officeDocument/2006/relationships/hyperlink" Target="https://pubs.acs.org/doi/abs/10.1021/acs.orglett.ol0c00967" TargetMode="External"/><Relationship Id="rId4" Type="http://schemas.openxmlformats.org/officeDocument/2006/relationships/hyperlink" Target="https://pubs.acs.org/doi/abs/10.1021/acs.orglett.0c00874" TargetMode="External"/><Relationship Id="rId9" Type="http://schemas.openxmlformats.org/officeDocument/2006/relationships/hyperlink" Target="https://pubs.acs.org/doi/abs/10.1021/acs.orglett.ol0c01297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c.gov/rr/ead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chemapps.stolaf.edu/iupac/site/ifd4/" TargetMode="Externa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loc.gov/rr/ead" TargetMode="Externa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515/pac-2021-2009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515/pac-2021-2009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ctrTitle"/>
          </p:nvPr>
        </p:nvSpPr>
        <p:spPr>
          <a:xfrm>
            <a:off x="311700" y="-171251"/>
            <a:ext cx="8520600" cy="209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761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2800" b="1" dirty="0">
                <a:solidFill>
                  <a:srgbClr val="0000FF"/>
                </a:solidFill>
              </a:rPr>
              <a:t>Proposed application of the IUPAC </a:t>
            </a:r>
            <a:r>
              <a:rPr lang="en-US" sz="2800" b="1" dirty="0" err="1">
                <a:solidFill>
                  <a:srgbClr val="0000FF"/>
                </a:solidFill>
              </a:rPr>
              <a:t>FAIRSpec</a:t>
            </a:r>
            <a:r>
              <a:rPr lang="en-US" sz="2800" b="1" dirty="0">
                <a:solidFill>
                  <a:srgbClr val="0000FF"/>
                </a:solidFill>
              </a:rPr>
              <a:t> Finding Aid for standardized repository data introduction and delivery of metadata via an API</a:t>
            </a:r>
          </a:p>
        </p:txBody>
      </p:sp>
      <p:sp>
        <p:nvSpPr>
          <p:cNvPr id="67" name="Google Shape;67;p3"/>
          <p:cNvSpPr txBox="1">
            <a:spLocks noGrp="1"/>
          </p:cNvSpPr>
          <p:nvPr>
            <p:ph type="subTitle" idx="1"/>
          </p:nvPr>
        </p:nvSpPr>
        <p:spPr>
          <a:xfrm>
            <a:off x="311700" y="2403238"/>
            <a:ext cx="8520600" cy="16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6126"/>
              <a:buNone/>
            </a:pPr>
            <a:r>
              <a:rPr lang="en" sz="2400" dirty="0">
                <a:solidFill>
                  <a:srgbClr val="262626"/>
                </a:solidFill>
              </a:rPr>
              <a:t>ACS National Meeting, Mar. 26, 2023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6126"/>
              <a:buNone/>
            </a:pPr>
            <a:endParaRPr sz="2400" b="1" dirty="0">
              <a:solidFill>
                <a:srgbClr val="262626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6126"/>
              <a:buNone/>
            </a:pPr>
            <a:r>
              <a:rPr lang="en-US" sz="2400" b="1" dirty="0"/>
              <a:t>Robert M. Hanson</a:t>
            </a:r>
            <a:r>
              <a:rPr lang="en-US" sz="2400" dirty="0"/>
              <a:t>, Mark Archibald, Ian Bruno, Stuart J. Chalk, Anthony N. Davies, Damien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6126"/>
              <a:buNone/>
            </a:pPr>
            <a:r>
              <a:rPr lang="en-US" sz="2400" dirty="0" err="1"/>
              <a:t>Jeannerat</a:t>
            </a:r>
            <a:r>
              <a:rPr lang="en-US" sz="2400" dirty="0"/>
              <a:t>, Robert J. Lancashire, Jeff Lang, Henry S. </a:t>
            </a:r>
            <a:r>
              <a:rPr lang="en-US" sz="2400" dirty="0" err="1"/>
              <a:t>Rzepa</a:t>
            </a:r>
            <a:endParaRPr lang="en-US" sz="2400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6126"/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6126"/>
              <a:buNone/>
            </a:pPr>
            <a:endParaRPr sz="2400" dirty="0">
              <a:solidFill>
                <a:srgbClr val="0000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6126"/>
              <a:buNone/>
            </a:pPr>
            <a:r>
              <a:rPr lang="en" sz="2400" b="1" u="sng" dirty="0">
                <a:solidFill>
                  <a:schemeClr val="hlink"/>
                </a:solidFill>
                <a:hlinkClick r:id="rId3"/>
              </a:rPr>
              <a:t>IUPAC Project 2019-031-1-024</a:t>
            </a:r>
            <a:endParaRPr sz="2400" b="1" u="sng" dirty="0">
              <a:solidFill>
                <a:schemeClr val="hlink"/>
              </a:solidFill>
            </a:endParaRPr>
          </a:p>
        </p:txBody>
      </p:sp>
      <p:sp>
        <p:nvSpPr>
          <p:cNvPr id="68" name="Google Shape;68;p3"/>
          <p:cNvSpPr txBox="1"/>
          <p:nvPr/>
        </p:nvSpPr>
        <p:spPr>
          <a:xfrm>
            <a:off x="311700" y="4620280"/>
            <a:ext cx="85206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Division of Chemical Information:</a:t>
            </a:r>
            <a:br>
              <a:rPr lang="en" sz="1100" b="1" i="0" u="none" strike="noStrike" cap="non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100" b="1" i="0" u="none" strike="noStrike" cap="non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Framing FAIR: Scientific Research Data Sharing Policies, Frameworks and Principles</a:t>
            </a:r>
            <a:r>
              <a:rPr lang="en" sz="1100" b="0" i="0" u="none" strike="noStrike" cap="non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AF151-3CFA-4E40-8524-D8E27A208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IUPAC </a:t>
            </a:r>
            <a:r>
              <a:rPr lang="en-US" dirty="0" err="1"/>
              <a:t>FAIRData</a:t>
            </a:r>
            <a:r>
              <a:rPr lang="en-US" dirty="0"/>
              <a:t>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52776-2E60-4C65-9998-38E3DFE8A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850" y="1124418"/>
            <a:ext cx="3151349" cy="39560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They can be as complex as a collection of experimental spectra with associated samples, chemical structures, predicted spectra, and various analysis objects.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A60041E-584B-4544-B269-77938B760F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55012"/>
              </p:ext>
            </p:extLst>
          </p:nvPr>
        </p:nvGraphicFramePr>
        <p:xfrm>
          <a:off x="2597136" y="1543663"/>
          <a:ext cx="6308725" cy="344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7009019" imgH="3820379" progId="ChemDraw.Document.6.0">
                  <p:embed/>
                </p:oleObj>
              </mc:Choice>
              <mc:Fallback>
                <p:oleObj name="CS ChemDraw Drawing" r:id="rId2" imgW="7009019" imgH="3820379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A60041E-584B-4544-B269-77938B760F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97136" y="1543663"/>
                        <a:ext cx="6308725" cy="3440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357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65699-0C61-4D0C-80B3-A35AAAA06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Products to Date – GitHub Project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58214-C185-4513-83F1-1BE436BD7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51500" cy="3852063"/>
          </a:xfrm>
        </p:spPr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US" sz="1900" b="1" dirty="0">
                <a:solidFill>
                  <a:schemeClr val="tx1"/>
                </a:solidFill>
                <a:hlinkClick r:id="rId2"/>
              </a:rPr>
              <a:t>https://github.com/IUPAC/IUPAC-FAIRSpec</a:t>
            </a:r>
            <a:r>
              <a:rPr lang="en-US" sz="1900" b="1" dirty="0">
                <a:solidFill>
                  <a:schemeClr val="tx1"/>
                </a:solidFill>
              </a:rPr>
              <a:t> </a:t>
            </a:r>
          </a:p>
          <a:p>
            <a:pPr marL="114300" indent="0">
              <a:buNone/>
            </a:pPr>
            <a:endParaRPr lang="en-US" sz="1900" b="1" dirty="0">
              <a:solidFill>
                <a:schemeClr val="tx1"/>
              </a:solidFill>
            </a:endParaRPr>
          </a:p>
          <a:p>
            <a:r>
              <a:rPr lang="en-US" sz="1900" dirty="0">
                <a:solidFill>
                  <a:schemeClr val="tx1"/>
                </a:solidFill>
              </a:rPr>
              <a:t>Repository for project digital outputs</a:t>
            </a:r>
          </a:p>
          <a:p>
            <a:endParaRPr lang="en-US" sz="1900" dirty="0">
              <a:solidFill>
                <a:schemeClr val="tx1"/>
              </a:solidFill>
            </a:endParaRPr>
          </a:p>
          <a:p>
            <a:r>
              <a:rPr lang="en-US" sz="1900" dirty="0">
                <a:solidFill>
                  <a:schemeClr val="tx1"/>
                </a:solidFill>
              </a:rPr>
              <a:t>Collection of 13 </a:t>
            </a:r>
            <a:r>
              <a:rPr lang="en-US" sz="1900" dirty="0">
                <a:solidFill>
                  <a:schemeClr val="tx1"/>
                </a:solidFill>
                <a:hlinkClick r:id="rId3"/>
              </a:rPr>
              <a:t>ACS pilot study</a:t>
            </a:r>
            <a:r>
              <a:rPr lang="en-US" sz="1900" dirty="0">
                <a:solidFill>
                  <a:schemeClr val="tx1"/>
                </a:solidFill>
              </a:rPr>
              <a:t> spectroscopic “supporting data” aggregations</a:t>
            </a:r>
          </a:p>
          <a:p>
            <a:endParaRPr lang="en-US" sz="1900" dirty="0">
              <a:solidFill>
                <a:schemeClr val="tx1"/>
              </a:solidFill>
            </a:endParaRPr>
          </a:p>
          <a:p>
            <a:r>
              <a:rPr lang="en-US" sz="1900" dirty="0">
                <a:solidFill>
                  <a:schemeClr val="tx1"/>
                </a:solidFill>
              </a:rPr>
              <a:t>Eclipse open-source Java project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IUPAC </a:t>
            </a:r>
            <a:r>
              <a:rPr lang="en-US" sz="1500" dirty="0" err="1">
                <a:solidFill>
                  <a:schemeClr val="tx1"/>
                </a:solidFill>
              </a:rPr>
              <a:t>FAIRData</a:t>
            </a:r>
            <a:r>
              <a:rPr lang="en-US" sz="1500" dirty="0">
                <a:solidFill>
                  <a:schemeClr val="tx1"/>
                </a:solidFill>
              </a:rPr>
              <a:t> object model programmatic description and implementation development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IUPAC </a:t>
            </a:r>
            <a:r>
              <a:rPr lang="en-US" sz="1500" dirty="0" err="1">
                <a:solidFill>
                  <a:schemeClr val="tx1"/>
                </a:solidFill>
              </a:rPr>
              <a:t>FAIRSpec</a:t>
            </a:r>
            <a:r>
              <a:rPr lang="en-US" sz="1500" dirty="0">
                <a:solidFill>
                  <a:schemeClr val="tx1"/>
                </a:solidFill>
              </a:rPr>
              <a:t> Finding Aid serialization development and testing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metadata/data extractor prototyping</a:t>
            </a:r>
          </a:p>
        </p:txBody>
      </p:sp>
    </p:spTree>
    <p:extLst>
      <p:ext uri="{BB962C8B-B14F-4D97-AF65-F5344CB8AC3E}">
        <p14:creationId xmlns:p14="http://schemas.microsoft.com/office/powerpoint/2010/main" val="725316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1"/>
          <p:cNvSpPr txBox="1">
            <a:spLocks noGrp="1"/>
          </p:cNvSpPr>
          <p:nvPr>
            <p:ph type="title"/>
          </p:nvPr>
        </p:nvSpPr>
        <p:spPr>
          <a:xfrm>
            <a:off x="311700" y="180000"/>
            <a:ext cx="8520600" cy="9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" dirty="0">
                <a:solidFill>
                  <a:srgbClr val="0000FF"/>
                </a:solidFill>
              </a:rPr>
              <a:t>Examples of Digital Aggregations</a:t>
            </a:r>
            <a:endParaRPr dirty="0"/>
          </a:p>
        </p:txBody>
      </p:sp>
      <p:sp>
        <p:nvSpPr>
          <p:cNvPr id="253" name="Google Shape;253;p11"/>
          <p:cNvSpPr txBox="1">
            <a:spLocks noGrp="1"/>
          </p:cNvSpPr>
          <p:nvPr>
            <p:ph type="body" idx="1"/>
          </p:nvPr>
        </p:nvSpPr>
        <p:spPr>
          <a:xfrm>
            <a:off x="311700" y="14400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 dirty="0">
              <a:solidFill>
                <a:srgbClr val="000000"/>
              </a:solidFill>
            </a:endParaRPr>
          </a:p>
        </p:txBody>
      </p:sp>
      <p:graphicFrame>
        <p:nvGraphicFramePr>
          <p:cNvPr id="254" name="Google Shape;254;p11"/>
          <p:cNvGraphicFramePr/>
          <p:nvPr/>
        </p:nvGraphicFramePr>
        <p:xfrm>
          <a:off x="159201" y="821150"/>
          <a:ext cx="8825575" cy="4217350"/>
        </p:xfrm>
        <a:graphic>
          <a:graphicData uri="http://schemas.openxmlformats.org/drawingml/2006/table">
            <a:tbl>
              <a:tblPr>
                <a:noFill/>
                <a:tableStyleId>{73AE7818-81DB-4B7E-9B88-75692340C3BA}</a:tableStyleId>
              </a:tblPr>
              <a:tblGrid>
                <a:gridCol w="185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8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39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b="0" u="none" strike="noStrike" cap="none" dirty="0"/>
                        <a:t>ACS</a:t>
                      </a:r>
                      <a:br>
                        <a:rPr lang="en" sz="2000" b="0" u="none" strike="noStrike" cap="none" dirty="0"/>
                      </a:br>
                      <a:r>
                        <a:rPr lang="en" sz="2000" b="0" u="none" strike="noStrike" cap="none" dirty="0"/>
                        <a:t>Aggregation</a:t>
                      </a:r>
                      <a:endParaRPr sz="2000" b="0" u="none" strike="noStrike" cap="none" dirty="0"/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b="0" u="none" strike="noStrike" cap="none"/>
                        <a:t>Size (MB)</a:t>
                      </a:r>
                      <a:endParaRPr sz="2000" b="0" u="none" strike="noStrike" cap="none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b="0" u="none" strike="noStrike" cap="none"/>
                        <a:t>digital entities</a:t>
                      </a:r>
                      <a:endParaRPr sz="2000" b="0" u="none" strike="noStrike" cap="none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9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b="0" u="none" strike="noStrike" cap="none"/>
                        <a:t>(zip)</a:t>
                      </a:r>
                      <a:endParaRPr sz="2000" b="0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b="0" u="none" strike="noStrike" cap="none"/>
                        <a:t>(raw)</a:t>
                      </a:r>
                      <a:endParaRPr sz="2000" b="0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strike="noStrike" cap="none"/>
                        <a:t>files</a:t>
                      </a:r>
                      <a:endParaRPr sz="2000" b="0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b="0" u="none" strike="noStrike" cap="none"/>
                        <a:t>type</a:t>
                      </a:r>
                      <a:endParaRPr sz="2000" b="0" u="none" strike="noStrike" cap="none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b="0" u="sng" strike="noStrike" cap="none">
                          <a:solidFill>
                            <a:schemeClr val="hlink"/>
                          </a:solidFill>
                          <a:hlinkClick r:id="rId3"/>
                        </a:rPr>
                        <a:t>joc.0c00770</a:t>
                      </a:r>
                      <a:endParaRPr sz="2000" b="0" u="none" strike="noStrike" cap="none" dirty="0"/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b="0" u="none" strike="noStrike" cap="none"/>
                        <a:t>25</a:t>
                      </a:r>
                      <a:endParaRPr sz="2000" b="0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b="0" u="none" strike="noStrike" cap="none"/>
                        <a:t>37</a:t>
                      </a:r>
                      <a:endParaRPr sz="2000" b="0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b="0" u="none" strike="noStrike" cap="none"/>
                        <a:t>720</a:t>
                      </a:r>
                      <a:endParaRPr sz="2000" b="0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b="0" u="none" strike="noStrike" cap="none" dirty="0"/>
                        <a:t>11 cmpd dirs; 24 Bruker datasets &amp;</a:t>
                      </a:r>
                      <a:br>
                        <a:rPr lang="en" sz="2000" b="0" u="none" strike="noStrike" cap="none" dirty="0"/>
                      </a:br>
                      <a:r>
                        <a:rPr lang="en" sz="2000" b="0" u="none" strike="noStrike" cap="none" dirty="0"/>
                        <a:t>12 mnova files</a:t>
                      </a:r>
                      <a:endParaRPr sz="2000" b="0" u="none" strike="noStrike" cap="none" dirty="0"/>
                    </a:p>
                  </a:txBody>
                  <a:tcPr marL="108000" marR="0" marT="72000" marB="72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b="0" u="sng" strike="noStrike" cap="none">
                          <a:solidFill>
                            <a:schemeClr val="hlink"/>
                          </a:solidFill>
                          <a:hlinkClick r:id="rId4"/>
                        </a:rPr>
                        <a:t>orglett.0c00874</a:t>
                      </a:r>
                      <a:endParaRPr sz="2000" b="0" u="none" strike="noStrike" cap="none" dirty="0"/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b="0" u="none" strike="noStrike" cap="none"/>
                        <a:t>27</a:t>
                      </a:r>
                      <a:endParaRPr sz="2000" b="0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b="0" u="none" strike="noStrike" cap="none"/>
                        <a:t>40</a:t>
                      </a:r>
                      <a:endParaRPr sz="2000" b="0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b="0" u="none" strike="noStrike" cap="none"/>
                        <a:t>1616</a:t>
                      </a:r>
                      <a:endParaRPr sz="2000" b="0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b="0" u="none" strike="noStrike" cap="none"/>
                        <a:t>36 cmpd dirs; 76 Bruker datasets</a:t>
                      </a:r>
                      <a:endParaRPr sz="2000" b="0" u="none" strike="noStrike" cap="none" dirty="0"/>
                    </a:p>
                  </a:txBody>
                  <a:tcPr marL="108000" marR="0" marT="72000" marB="72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b="0" u="sng" strike="noStrike" cap="none">
                          <a:solidFill>
                            <a:schemeClr val="hlink"/>
                          </a:solidFill>
                          <a:hlinkClick r:id="rId5"/>
                        </a:rPr>
                        <a:t>orglett.0c00967</a:t>
                      </a:r>
                      <a:endParaRPr sz="2000" b="0" u="none" strike="noStrike" cap="none" dirty="0"/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b="0" u="none" strike="noStrike" cap="none"/>
                        <a:t>29</a:t>
                      </a:r>
                      <a:endParaRPr sz="2000" b="0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b="0" u="none" strike="noStrike" cap="none"/>
                        <a:t>41</a:t>
                      </a:r>
                      <a:endParaRPr sz="2000" b="0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b="0" u="none" strike="noStrike" cap="none"/>
                        <a:t>1354</a:t>
                      </a:r>
                      <a:endParaRPr sz="2000" b="0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b="0" u="none" strike="noStrike" cap="none"/>
                        <a:t>33 cmpd dirs; 62 Bruker datasets</a:t>
                      </a:r>
                      <a:endParaRPr sz="2000" b="0" u="none" strike="noStrike" cap="none" dirty="0"/>
                    </a:p>
                  </a:txBody>
                  <a:tcPr marL="108000" marR="0" marT="72000" marB="72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b="0" u="sng" strike="noStrike" cap="none">
                          <a:solidFill>
                            <a:schemeClr val="hlink"/>
                          </a:solidFill>
                          <a:hlinkClick r:id="rId6"/>
                        </a:rPr>
                        <a:t>orglett.0c01022</a:t>
                      </a:r>
                      <a:endParaRPr sz="2000" b="0" u="none" strike="noStrike" cap="none" dirty="0"/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b="0" u="none" strike="noStrike" cap="none"/>
                        <a:t>15</a:t>
                      </a:r>
                      <a:endParaRPr sz="2000" b="0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b="0" u="none" strike="noStrike" cap="none"/>
                        <a:t>52</a:t>
                      </a:r>
                      <a:endParaRPr sz="2000" b="0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b="0" u="none" strike="noStrike" cap="none"/>
                        <a:t>66</a:t>
                      </a:r>
                      <a:endParaRPr sz="2000" b="0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b="0" u="none" strike="noStrike" cap="none" dirty="0"/>
                        <a:t>2 dirs; 64 mnova files</a:t>
                      </a:r>
                      <a:endParaRPr sz="2000" b="0" u="none" strike="noStrike" cap="none" dirty="0"/>
                    </a:p>
                  </a:txBody>
                  <a:tcPr marL="108000" marR="0" marT="72000" marB="72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b="0" u="sng" strike="noStrike" cap="none">
                          <a:solidFill>
                            <a:schemeClr val="hlink"/>
                          </a:solidFill>
                          <a:hlinkClick r:id="rId7"/>
                        </a:rPr>
                        <a:t>orglett.0c01197</a:t>
                      </a:r>
                      <a:endParaRPr sz="2000" b="0" u="none" strike="noStrike" cap="none" dirty="0"/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b="0" u="none" strike="noStrike" cap="none"/>
                        <a:t>79</a:t>
                      </a:r>
                      <a:endParaRPr sz="2000" b="0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b="0" u="none" strike="noStrike" cap="none"/>
                        <a:t>101</a:t>
                      </a:r>
                      <a:endParaRPr sz="2000" b="0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b="0" u="none" strike="noStrike" cap="none"/>
                        <a:t>61</a:t>
                      </a:r>
                      <a:endParaRPr sz="2000" b="0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b="0" u="none" strike="noStrike" cap="none" dirty="0"/>
                        <a:t>2 dirs; 59 mnova files</a:t>
                      </a:r>
                      <a:endParaRPr sz="2000" b="0" u="none" strike="noStrike" cap="none" dirty="0"/>
                    </a:p>
                  </a:txBody>
                  <a:tcPr marL="108000" marR="0" marT="72000" marB="72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b="0" u="sng" strike="noStrike" cap="none">
                          <a:solidFill>
                            <a:schemeClr val="hlink"/>
                          </a:solidFill>
                          <a:hlinkClick r:id="rId8"/>
                        </a:rPr>
                        <a:t>orglett.0c01277</a:t>
                      </a:r>
                      <a:endParaRPr sz="2000" b="0" u="none" strike="noStrike" cap="none" dirty="0"/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b="0" u="none" strike="noStrike" cap="none"/>
                        <a:t>52</a:t>
                      </a:r>
                      <a:endParaRPr sz="2000" b="0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b="0" u="none" strike="noStrike" cap="none"/>
                        <a:t>74</a:t>
                      </a:r>
                      <a:endParaRPr sz="2000" b="0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b="0" u="none" strike="noStrike" cap="none"/>
                        <a:t>2463</a:t>
                      </a:r>
                      <a:endParaRPr sz="2000" b="0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b="0" u="none" strike="noStrike" cap="none"/>
                        <a:t>63 cmpd dirs; 124 Bruker datasets</a:t>
                      </a:r>
                      <a:endParaRPr sz="2000" b="0" u="none" strike="noStrike" cap="none" dirty="0"/>
                    </a:p>
                  </a:txBody>
                  <a:tcPr marL="108000" marR="0" marT="72000" marB="72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b="0" u="sng" strike="noStrike" cap="none">
                          <a:solidFill>
                            <a:schemeClr val="hlink"/>
                          </a:solidFill>
                          <a:hlinkClick r:id="rId9"/>
                        </a:rPr>
                        <a:t>orglett.0c01297</a:t>
                      </a:r>
                      <a:endParaRPr sz="2000" b="0" u="none" strike="noStrike" cap="none" dirty="0"/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b="0" u="none" strike="noStrike" cap="none"/>
                        <a:t>57</a:t>
                      </a:r>
                      <a:endParaRPr sz="2000" b="0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b="0" u="none" strike="noStrike" cap="none"/>
                        <a:t>73</a:t>
                      </a:r>
                      <a:endParaRPr sz="2000" b="0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b="0" u="none" strike="noStrike" cap="none"/>
                        <a:t>1544</a:t>
                      </a:r>
                      <a:endParaRPr sz="2000" b="0" u="none" strike="noStrike" cap="non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b="0" u="none" strike="noStrike" cap="none" dirty="0"/>
                        <a:t>29 cmpd dirs; 58 Bruker datasets</a:t>
                      </a:r>
                      <a:endParaRPr sz="2000" b="0" u="none" strike="noStrike" cap="none" dirty="0"/>
                    </a:p>
                  </a:txBody>
                  <a:tcPr marL="108000" marR="0" marT="72000" marB="72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65699-0C61-4D0C-80B3-A35AAAA06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“Finding Aid” Inspiration – EAD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B3C1C3-54D8-BC56-52A6-E19E9BD0F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87" y="1126844"/>
            <a:ext cx="7935265" cy="28898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8D398F-FE07-20DC-BA63-2AC31A03B99C}"/>
              </a:ext>
            </a:extLst>
          </p:cNvPr>
          <p:cNvSpPr txBox="1"/>
          <p:nvPr/>
        </p:nvSpPr>
        <p:spPr>
          <a:xfrm>
            <a:off x="402257" y="476935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https://www.loc.gov/rr/ead/</a:t>
            </a:r>
            <a:r>
              <a:rPr lang="en-US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1C97F8-3F3D-13A4-A9FD-9D3156BBB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87" y="4050990"/>
            <a:ext cx="7593837" cy="80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74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65699-0C61-4D0C-80B3-A35AAAA06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Products to Date – Demo Site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58214-C185-4513-83F1-1BE436BD7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8551500" cy="34164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900" b="1" dirty="0">
                <a:solidFill>
                  <a:schemeClr val="tx1"/>
                </a:solidFill>
                <a:hlinkClick r:id="rId2"/>
              </a:rPr>
              <a:t>https://chemapps.stolaf.edu/iupac/site/ifd4/</a:t>
            </a:r>
            <a:r>
              <a:rPr lang="en-US" sz="1900" b="1" dirty="0">
                <a:solidFill>
                  <a:schemeClr val="tx1"/>
                </a:solidFill>
              </a:rPr>
              <a:t> </a:t>
            </a:r>
          </a:p>
          <a:p>
            <a:pPr marL="114300" indent="0">
              <a:buNone/>
            </a:pPr>
            <a:endParaRPr lang="en-US" sz="1900" b="1" dirty="0">
              <a:solidFill>
                <a:schemeClr val="tx1"/>
              </a:solidFill>
            </a:endParaRPr>
          </a:p>
          <a:p>
            <a:r>
              <a:rPr lang="en-US" sz="1900" dirty="0">
                <a:solidFill>
                  <a:schemeClr val="tx1"/>
                </a:solidFill>
              </a:rPr>
              <a:t>Collection of 13 IUPAC </a:t>
            </a:r>
            <a:r>
              <a:rPr lang="en-US" sz="1900" dirty="0" err="1">
                <a:solidFill>
                  <a:schemeClr val="tx1"/>
                </a:solidFill>
              </a:rPr>
              <a:t>FAIRSpec</a:t>
            </a:r>
            <a:r>
              <a:rPr lang="en-US" sz="1900" dirty="0">
                <a:solidFill>
                  <a:schemeClr val="tx1"/>
                </a:solidFill>
              </a:rPr>
              <a:t> Finding Aids (JSON) and their associated IUPAC </a:t>
            </a:r>
            <a:r>
              <a:rPr lang="en-US" sz="1900" dirty="0" err="1">
                <a:solidFill>
                  <a:schemeClr val="tx1"/>
                </a:solidFill>
              </a:rPr>
              <a:t>FAIRSpec</a:t>
            </a:r>
            <a:r>
              <a:rPr lang="en-US" sz="1900" dirty="0">
                <a:solidFill>
                  <a:schemeClr val="tx1"/>
                </a:solidFill>
              </a:rPr>
              <a:t> Collections generated by the extractor prototype from the ACS pilot SI data packages. </a:t>
            </a:r>
          </a:p>
          <a:p>
            <a:endParaRPr lang="en-US" sz="1900" dirty="0">
              <a:solidFill>
                <a:schemeClr val="tx1"/>
              </a:solidFill>
            </a:endParaRPr>
          </a:p>
          <a:p>
            <a:r>
              <a:rPr lang="en-US" sz="1900" dirty="0">
                <a:solidFill>
                  <a:schemeClr val="tx1"/>
                </a:solidFill>
              </a:rPr>
              <a:t>Small JavaScript library demonstrating (minimal) processing and rendering of the finding aids.</a:t>
            </a:r>
          </a:p>
          <a:p>
            <a:pPr marL="114300" indent="0">
              <a:buNone/>
            </a:pPr>
            <a:endParaRPr lang="en-US" sz="1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049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AD328-FE23-449F-76D9-829D6E8EC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C1D69-7F3E-A9D1-BDE9-FE5E1A351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61D107-7E7A-229F-01AA-83A7275BC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96" y="0"/>
            <a:ext cx="88888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754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55BD4-A7A5-BC17-BA9F-C4DB64D10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8E7A0-4D75-5EF3-61B4-91E41526F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395449-7179-1696-D302-57D4CDF75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787" y="0"/>
            <a:ext cx="500242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02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"/>
          <p:cNvSpPr txBox="1">
            <a:spLocks noGrp="1"/>
          </p:cNvSpPr>
          <p:nvPr>
            <p:ph type="title"/>
          </p:nvPr>
        </p:nvSpPr>
        <p:spPr>
          <a:xfrm>
            <a:off x="311699" y="180000"/>
            <a:ext cx="8699503" cy="514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72000" rIns="72000" bIns="720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 b="1" dirty="0">
                <a:solidFill>
                  <a:srgbClr val="0000FF"/>
                </a:solidFill>
              </a:rPr>
              <a:t>The </a:t>
            </a:r>
            <a:r>
              <a:rPr lang="en" sz="2400" b="1" dirty="0">
                <a:solidFill>
                  <a:srgbClr val="0000FF"/>
                </a:solidFill>
              </a:rPr>
              <a:t>IUPAC FAIRSpec Finding Aid – Research Mode</a:t>
            </a:r>
            <a:endParaRPr sz="2400" b="1" dirty="0">
              <a:solidFill>
                <a:srgbClr val="0000F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AED59-3851-4FE8-AA31-7F11E94CCB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079633-8FA1-277F-9066-36F0486515E0}"/>
              </a:ext>
            </a:extLst>
          </p:cNvPr>
          <p:cNvSpPr/>
          <p:nvPr/>
        </p:nvSpPr>
        <p:spPr>
          <a:xfrm>
            <a:off x="5459842" y="2104586"/>
            <a:ext cx="1005460" cy="13898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301D1A-2438-18FE-32D5-3B74E9276355}"/>
              </a:ext>
            </a:extLst>
          </p:cNvPr>
          <p:cNvSpPr/>
          <p:nvPr/>
        </p:nvSpPr>
        <p:spPr>
          <a:xfrm>
            <a:off x="204755" y="2617494"/>
            <a:ext cx="8430823" cy="22049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B98DB0F-1291-482B-963C-0822FF06AD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9887806"/>
              </p:ext>
            </p:extLst>
          </p:nvPr>
        </p:nvGraphicFramePr>
        <p:xfrm>
          <a:off x="273050" y="1331913"/>
          <a:ext cx="8597900" cy="353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10459079" imgH="4305169" progId="ChemDraw.Document.6.0">
                  <p:embed/>
                </p:oleObj>
              </mc:Choice>
              <mc:Fallback>
                <p:oleObj name="CS ChemDraw Drawing" r:id="rId3" imgW="10459079" imgH="4305169" progId="ChemDraw.Document.6.0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C2B04B68-E2B4-2001-2F32-F1C9002F2F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3050" y="1331913"/>
                        <a:ext cx="8597900" cy="3533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023545F1-8AB8-5465-8D82-4AAF7C1C20C1}"/>
              </a:ext>
            </a:extLst>
          </p:cNvPr>
          <p:cNvSpPr/>
          <p:nvPr/>
        </p:nvSpPr>
        <p:spPr>
          <a:xfrm>
            <a:off x="5383958" y="1904684"/>
            <a:ext cx="1085138" cy="16087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291276-CE01-E4BB-6F61-DA542A391E06}"/>
              </a:ext>
            </a:extLst>
          </p:cNvPr>
          <p:cNvSpPr/>
          <p:nvPr/>
        </p:nvSpPr>
        <p:spPr>
          <a:xfrm>
            <a:off x="360316" y="2413811"/>
            <a:ext cx="8836802" cy="25990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195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"/>
          <p:cNvSpPr txBox="1">
            <a:spLocks noGrp="1"/>
          </p:cNvSpPr>
          <p:nvPr>
            <p:ph type="title"/>
          </p:nvPr>
        </p:nvSpPr>
        <p:spPr>
          <a:xfrm>
            <a:off x="311699" y="180000"/>
            <a:ext cx="8699503" cy="514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72000" rIns="72000" bIns="720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 b="1" dirty="0">
                <a:solidFill>
                  <a:srgbClr val="0000FF"/>
                </a:solidFill>
              </a:rPr>
              <a:t>The </a:t>
            </a:r>
            <a:r>
              <a:rPr lang="en" sz="2400" b="1" dirty="0">
                <a:solidFill>
                  <a:srgbClr val="0000FF"/>
                </a:solidFill>
              </a:rPr>
              <a:t>IUPAC FAIRSpec Finding Aid – Publication Mode</a:t>
            </a:r>
            <a:endParaRPr sz="2400" b="1" dirty="0">
              <a:solidFill>
                <a:srgbClr val="0000F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AED59-3851-4FE8-AA31-7F11E94CCB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079633-8FA1-277F-9066-36F0486515E0}"/>
              </a:ext>
            </a:extLst>
          </p:cNvPr>
          <p:cNvSpPr/>
          <p:nvPr/>
        </p:nvSpPr>
        <p:spPr>
          <a:xfrm>
            <a:off x="5459842" y="2104586"/>
            <a:ext cx="1005460" cy="13898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301D1A-2438-18FE-32D5-3B74E9276355}"/>
              </a:ext>
            </a:extLst>
          </p:cNvPr>
          <p:cNvSpPr/>
          <p:nvPr/>
        </p:nvSpPr>
        <p:spPr>
          <a:xfrm>
            <a:off x="204755" y="2617494"/>
            <a:ext cx="8430823" cy="22049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B98DB0F-1291-482B-963C-0822FF06AD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3050" y="1331913"/>
          <a:ext cx="8597900" cy="353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10459079" imgH="4305169" progId="ChemDraw.Document.6.0">
                  <p:embed/>
                </p:oleObj>
              </mc:Choice>
              <mc:Fallback>
                <p:oleObj name="CS ChemDraw Drawing" r:id="rId3" imgW="10459079" imgH="4305169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5B98DB0F-1291-482B-963C-0822FF06AD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3050" y="1331913"/>
                        <a:ext cx="8597900" cy="3533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023545F1-8AB8-5465-8D82-4AAF7C1C20C1}"/>
              </a:ext>
            </a:extLst>
          </p:cNvPr>
          <p:cNvSpPr/>
          <p:nvPr/>
        </p:nvSpPr>
        <p:spPr>
          <a:xfrm>
            <a:off x="5383958" y="1904684"/>
            <a:ext cx="1085138" cy="16087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291276-CE01-E4BB-6F61-DA542A391E06}"/>
              </a:ext>
            </a:extLst>
          </p:cNvPr>
          <p:cNvSpPr/>
          <p:nvPr/>
        </p:nvSpPr>
        <p:spPr>
          <a:xfrm>
            <a:off x="4159930" y="2413811"/>
            <a:ext cx="5037187" cy="25990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36FA9E-747B-718F-744D-30816E6CE914}"/>
              </a:ext>
            </a:extLst>
          </p:cNvPr>
          <p:cNvSpPr/>
          <p:nvPr/>
        </p:nvSpPr>
        <p:spPr>
          <a:xfrm>
            <a:off x="451313" y="3556496"/>
            <a:ext cx="8898205" cy="16087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681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735029D9-EE8D-A2FC-B71D-4707F0E243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9454923"/>
              </p:ext>
            </p:extLst>
          </p:nvPr>
        </p:nvGraphicFramePr>
        <p:xfrm>
          <a:off x="273050" y="1331913"/>
          <a:ext cx="8597900" cy="353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10459079" imgH="4305169" progId="ChemDraw.Document.6.0">
                  <p:embed/>
                </p:oleObj>
              </mc:Choice>
              <mc:Fallback>
                <p:oleObj name="CS ChemDraw Drawing" r:id="rId3" imgW="10459079" imgH="4305169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5B98DB0F-1291-482B-963C-0822FF06AD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3050" y="1331913"/>
                        <a:ext cx="8597900" cy="3533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Google Shape;79;p8"/>
          <p:cNvSpPr txBox="1">
            <a:spLocks noGrp="1"/>
          </p:cNvSpPr>
          <p:nvPr>
            <p:ph type="title"/>
          </p:nvPr>
        </p:nvSpPr>
        <p:spPr>
          <a:xfrm>
            <a:off x="311699" y="180000"/>
            <a:ext cx="8699503" cy="514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72000" rIns="72000" bIns="720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 b="1" dirty="0">
                <a:solidFill>
                  <a:srgbClr val="0000FF"/>
                </a:solidFill>
              </a:rPr>
              <a:t>The </a:t>
            </a:r>
            <a:r>
              <a:rPr lang="en" sz="2400" b="1" dirty="0">
                <a:solidFill>
                  <a:srgbClr val="0000FF"/>
                </a:solidFill>
              </a:rPr>
              <a:t>IUPAC FAIRSpec Finding Aid – Deposition Mode</a:t>
            </a:r>
            <a:endParaRPr sz="2400" b="1" dirty="0">
              <a:solidFill>
                <a:srgbClr val="0000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079633-8FA1-277F-9066-36F0486515E0}"/>
              </a:ext>
            </a:extLst>
          </p:cNvPr>
          <p:cNvSpPr/>
          <p:nvPr/>
        </p:nvSpPr>
        <p:spPr>
          <a:xfrm>
            <a:off x="6610544" y="1330871"/>
            <a:ext cx="2533456" cy="16940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301D1A-2438-18FE-32D5-3B74E9276355}"/>
              </a:ext>
            </a:extLst>
          </p:cNvPr>
          <p:cNvSpPr/>
          <p:nvPr/>
        </p:nvSpPr>
        <p:spPr>
          <a:xfrm>
            <a:off x="6802984" y="2617494"/>
            <a:ext cx="1832594" cy="22049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ABFCEF-82B2-C71C-C584-1E374E2735BB}"/>
              </a:ext>
            </a:extLst>
          </p:cNvPr>
          <p:cNvSpPr/>
          <p:nvPr/>
        </p:nvSpPr>
        <p:spPr>
          <a:xfrm>
            <a:off x="1972979" y="3471685"/>
            <a:ext cx="6814999" cy="15031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DABF8D-59E2-BA91-F104-5A29598B4857}"/>
              </a:ext>
            </a:extLst>
          </p:cNvPr>
          <p:cNvSpPr/>
          <p:nvPr/>
        </p:nvSpPr>
        <p:spPr>
          <a:xfrm>
            <a:off x="311699" y="3103648"/>
            <a:ext cx="2279733" cy="20235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3D7BE3-02C2-73E4-B114-CED57988300B}"/>
              </a:ext>
            </a:extLst>
          </p:cNvPr>
          <p:cNvSpPr/>
          <p:nvPr/>
        </p:nvSpPr>
        <p:spPr>
          <a:xfrm>
            <a:off x="307198" y="2362350"/>
            <a:ext cx="1999670" cy="16694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D76167-A9AD-BF20-E332-4388B5CC6A3A}"/>
              </a:ext>
            </a:extLst>
          </p:cNvPr>
          <p:cNvSpPr/>
          <p:nvPr/>
        </p:nvSpPr>
        <p:spPr>
          <a:xfrm>
            <a:off x="76592" y="2869042"/>
            <a:ext cx="2556784" cy="16694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3B4D54-03CD-7EC0-5E49-1C4674A36F3A}"/>
              </a:ext>
            </a:extLst>
          </p:cNvPr>
          <p:cNvSpPr/>
          <p:nvPr/>
        </p:nvSpPr>
        <p:spPr>
          <a:xfrm>
            <a:off x="6568599" y="2972118"/>
            <a:ext cx="2556784" cy="16694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AED59-3851-4FE8-AA31-7F11E94CCB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Would provide standardized ingest mechanism for a repository</a:t>
            </a:r>
          </a:p>
          <a:p>
            <a:r>
              <a:rPr lang="en-US" dirty="0"/>
              <a:t>Would allow pre-ingest validation and error correction</a:t>
            </a:r>
          </a:p>
          <a:p>
            <a:r>
              <a:rPr lang="en-US" dirty="0"/>
              <a:t>Would allow automated workflow for bulk deposition of datasets</a:t>
            </a:r>
          </a:p>
          <a:p>
            <a:r>
              <a:rPr lang="en-US" dirty="0"/>
              <a:t>Would interface with systems generating and preserving instrument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094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A3DC881F-ADCD-4D4C-831E-9D1E35D4B1B3}"/>
              </a:ext>
            </a:extLst>
          </p:cNvPr>
          <p:cNvGrpSpPr/>
          <p:nvPr/>
        </p:nvGrpSpPr>
        <p:grpSpPr>
          <a:xfrm>
            <a:off x="3387778" y="87475"/>
            <a:ext cx="2368444" cy="1857831"/>
            <a:chOff x="4450278" y="116632"/>
            <a:chExt cx="3157925" cy="2477108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2CCADAE-7D40-42AE-92E9-9C4E3D5A7926}"/>
                </a:ext>
              </a:extLst>
            </p:cNvPr>
            <p:cNvGrpSpPr/>
            <p:nvPr/>
          </p:nvGrpSpPr>
          <p:grpSpPr>
            <a:xfrm>
              <a:off x="4450278" y="116632"/>
              <a:ext cx="1440000" cy="2477108"/>
              <a:chOff x="4450278" y="116632"/>
              <a:chExt cx="1440000" cy="2477108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357FEBE-FB88-41B5-B905-4B1FFD0F1C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3640" r="9345" b="19240"/>
              <a:stretch/>
            </p:blipFill>
            <p:spPr>
              <a:xfrm>
                <a:off x="4450278" y="116632"/>
                <a:ext cx="1440000" cy="1800000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97B9DC-14DB-430B-9E78-D6BD49A0FECD}"/>
                  </a:ext>
                </a:extLst>
              </p:cNvPr>
              <p:cNvSpPr txBox="1"/>
              <p:nvPr/>
            </p:nvSpPr>
            <p:spPr>
              <a:xfrm>
                <a:off x="4450278" y="1916632"/>
                <a:ext cx="1440000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350" b="1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Bob</a:t>
                </a:r>
                <a:br>
                  <a:rPr lang="en-GB" sz="1350" b="1" dirty="0"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r>
                  <a:rPr lang="en-GB" sz="1350" b="1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Hanson</a:t>
                </a:r>
                <a:endParaRPr lang="nl-NL" sz="900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9A38C65-9928-4F28-8D54-4E10D308091E}"/>
                </a:ext>
              </a:extLst>
            </p:cNvPr>
            <p:cNvGrpSpPr/>
            <p:nvPr/>
          </p:nvGrpSpPr>
          <p:grpSpPr>
            <a:xfrm>
              <a:off x="6168203" y="116632"/>
              <a:ext cx="1440000" cy="2477108"/>
              <a:chOff x="1764013" y="360000"/>
              <a:chExt cx="1440000" cy="2477108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DA19C649-D871-4FB6-B6F4-D908F7EB1A1E}"/>
                  </a:ext>
                </a:extLst>
              </p:cNvPr>
              <p:cNvPicPr/>
              <p:nvPr/>
            </p:nvPicPr>
            <p:blipFill rotWithShape="1">
              <a:blip r:embed="rId3"/>
              <a:srcRect l="1" t="-536" r="105" b="536"/>
              <a:stretch/>
            </p:blipFill>
            <p:spPr>
              <a:xfrm>
                <a:off x="1764013" y="360000"/>
                <a:ext cx="1440000" cy="1800000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83026F-B702-4B2A-9944-1A75938DCC7B}"/>
                  </a:ext>
                </a:extLst>
              </p:cNvPr>
              <p:cNvSpPr txBox="1"/>
              <p:nvPr/>
            </p:nvSpPr>
            <p:spPr>
              <a:xfrm>
                <a:off x="1764013" y="2160000"/>
                <a:ext cx="1440000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350" b="1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Damien Jeannerat</a:t>
                </a:r>
                <a:endParaRPr lang="nl-NL" sz="900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5FA1279-0D57-4512-8EDA-8EBC939CD4FC}"/>
              </a:ext>
            </a:extLst>
          </p:cNvPr>
          <p:cNvGrpSpPr/>
          <p:nvPr/>
        </p:nvGrpSpPr>
        <p:grpSpPr>
          <a:xfrm>
            <a:off x="395654" y="3057805"/>
            <a:ext cx="8352692" cy="1851027"/>
            <a:chOff x="527538" y="4077072"/>
            <a:chExt cx="11136923" cy="2468036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5AEB85BB-7E84-4FEF-B922-69F4267DE5D3}"/>
                </a:ext>
              </a:extLst>
            </p:cNvPr>
            <p:cNvGrpSpPr/>
            <p:nvPr/>
          </p:nvGrpSpPr>
          <p:grpSpPr>
            <a:xfrm>
              <a:off x="527538" y="4077072"/>
              <a:ext cx="1440000" cy="2468036"/>
              <a:chOff x="527538" y="4077072"/>
              <a:chExt cx="1440000" cy="2468036"/>
            </a:xfrm>
          </p:grpSpPr>
          <p:pic>
            <p:nvPicPr>
              <p:cNvPr id="16" name="Picture 15" descr="Mark Archibald">
                <a:extLst>
                  <a:ext uri="{FF2B5EF4-FFF2-40B4-BE49-F238E27FC236}">
                    <a16:creationId xmlns:a16="http://schemas.microsoft.com/office/drawing/2014/main" id="{167BA8AB-16ED-4DE6-986C-113B8C01A4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803" r="5196"/>
              <a:stretch/>
            </p:blipFill>
            <p:spPr bwMode="auto">
              <a:xfrm>
                <a:off x="527538" y="4077072"/>
                <a:ext cx="1440000" cy="180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D78AFA2-0E39-4098-9D92-A3CBCE799C97}"/>
                  </a:ext>
                </a:extLst>
              </p:cNvPr>
              <p:cNvSpPr txBox="1"/>
              <p:nvPr/>
            </p:nvSpPr>
            <p:spPr>
              <a:xfrm>
                <a:off x="545538" y="5868000"/>
                <a:ext cx="1404000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fontAlgn="base"/>
                <a:r>
                  <a:rPr lang="nl-NL" sz="1350" b="1" dirty="0">
                    <a:ea typeface="Times New Roman" panose="02020603050405020304" pitchFamily="18" charset="0"/>
                  </a:rPr>
                  <a:t>Mark Archibald</a:t>
                </a:r>
                <a:endParaRPr lang="nl-NL" sz="1050" b="1" dirty="0">
                  <a:ea typeface="Times New Roman" panose="02020603050405020304" pitchFamily="18" charset="0"/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FBA030CC-8703-43C1-9054-7197F64A5E54}"/>
                </a:ext>
              </a:extLst>
            </p:cNvPr>
            <p:cNvGrpSpPr/>
            <p:nvPr/>
          </p:nvGrpSpPr>
          <p:grpSpPr>
            <a:xfrm>
              <a:off x="2143692" y="4077072"/>
              <a:ext cx="1440000" cy="2468036"/>
              <a:chOff x="2249913" y="4077072"/>
              <a:chExt cx="1440000" cy="2468036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05523CE9-EDDF-42A5-B49C-B612565837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-1" r="-2934"/>
              <a:stretch/>
            </p:blipFill>
            <p:spPr>
              <a:xfrm>
                <a:off x="2249913" y="4077072"/>
                <a:ext cx="1440000" cy="1800000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28ACAF3-3F76-4314-B2C0-84100479189B}"/>
                  </a:ext>
                </a:extLst>
              </p:cNvPr>
              <p:cNvSpPr txBox="1"/>
              <p:nvPr/>
            </p:nvSpPr>
            <p:spPr>
              <a:xfrm>
                <a:off x="2267913" y="5868000"/>
                <a:ext cx="1404000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fontAlgn="base"/>
                <a:r>
                  <a:rPr lang="nl-NL" sz="1350" b="1" dirty="0">
                    <a:ea typeface="Times New Roman" panose="02020603050405020304" pitchFamily="18" charset="0"/>
                  </a:rPr>
                  <a:t>Ian</a:t>
                </a:r>
                <a:br>
                  <a:rPr lang="nl-NL" sz="1350" b="1" dirty="0">
                    <a:ea typeface="Times New Roman" panose="02020603050405020304" pitchFamily="18" charset="0"/>
                  </a:rPr>
                </a:br>
                <a:r>
                  <a:rPr lang="nl-NL" sz="1350" b="1" dirty="0">
                    <a:ea typeface="Times New Roman" panose="02020603050405020304" pitchFamily="18" charset="0"/>
                  </a:rPr>
                  <a:t>Bruno</a:t>
                </a:r>
                <a:endParaRPr lang="nl-NL" sz="1050" b="1" dirty="0">
                  <a:ea typeface="Times New Roman" panose="02020603050405020304" pitchFamily="18" charset="0"/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ACD70C2-1FD0-45AB-ACB4-0C8FE7E951FD}"/>
                </a:ext>
              </a:extLst>
            </p:cNvPr>
            <p:cNvGrpSpPr/>
            <p:nvPr/>
          </p:nvGrpSpPr>
          <p:grpSpPr>
            <a:xfrm>
              <a:off x="3759846" y="4077072"/>
              <a:ext cx="1440000" cy="2468035"/>
              <a:chOff x="3785665" y="4077072"/>
              <a:chExt cx="1440000" cy="2468035"/>
            </a:xfrm>
          </p:grpSpPr>
          <p:pic>
            <p:nvPicPr>
              <p:cNvPr id="20" name="Picture 19" descr="Stuart Chalk">
                <a:extLst>
                  <a:ext uri="{FF2B5EF4-FFF2-40B4-BE49-F238E27FC236}">
                    <a16:creationId xmlns:a16="http://schemas.microsoft.com/office/drawing/2014/main" id="{AA7091A8-E29F-43EF-A2A8-6985F384D5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88" t="2830" r="188" b="2830"/>
              <a:stretch/>
            </p:blipFill>
            <p:spPr bwMode="auto">
              <a:xfrm>
                <a:off x="3785665" y="4077072"/>
                <a:ext cx="1440000" cy="180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83A25CD-A7F4-42A7-9EA7-6B7024F383BC}"/>
                  </a:ext>
                </a:extLst>
              </p:cNvPr>
              <p:cNvSpPr txBox="1"/>
              <p:nvPr/>
            </p:nvSpPr>
            <p:spPr>
              <a:xfrm>
                <a:off x="3803665" y="5867999"/>
                <a:ext cx="1404000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fontAlgn="base"/>
                <a:r>
                  <a:rPr lang="nl-NL" sz="1350" b="1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Stuart Chalk</a:t>
                </a:r>
                <a:endParaRPr lang="nl-NL" sz="900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9C3955B-5F5B-4470-A12F-B05857857A23}"/>
                </a:ext>
              </a:extLst>
            </p:cNvPr>
            <p:cNvGrpSpPr/>
            <p:nvPr/>
          </p:nvGrpSpPr>
          <p:grpSpPr>
            <a:xfrm>
              <a:off x="5376000" y="4077072"/>
              <a:ext cx="1440000" cy="2468035"/>
              <a:chOff x="6985143" y="4077072"/>
              <a:chExt cx="1440000" cy="2468035"/>
            </a:xfrm>
          </p:grpSpPr>
          <p:pic>
            <p:nvPicPr>
              <p:cNvPr id="25" name="Picture 24" descr="Tony Davies">
                <a:extLst>
                  <a:ext uri="{FF2B5EF4-FFF2-40B4-BE49-F238E27FC236}">
                    <a16:creationId xmlns:a16="http://schemas.microsoft.com/office/drawing/2014/main" id="{B06B2D2D-D607-47B9-A0C4-80232593A1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" t="-444" r="1971" b="7853"/>
              <a:stretch/>
            </p:blipFill>
            <p:spPr bwMode="auto">
              <a:xfrm>
                <a:off x="6985143" y="4077072"/>
                <a:ext cx="1440000" cy="180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75D4854-2634-4CF9-9743-3C7F19C39F2E}"/>
                  </a:ext>
                </a:extLst>
              </p:cNvPr>
              <p:cNvSpPr txBox="1"/>
              <p:nvPr/>
            </p:nvSpPr>
            <p:spPr>
              <a:xfrm>
                <a:off x="7003143" y="5867999"/>
                <a:ext cx="1404000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fontAlgn="base"/>
                <a:r>
                  <a:rPr lang="nl-NL" sz="1350" b="1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Tony Davies</a:t>
                </a:r>
                <a:endParaRPr lang="nl-NL" sz="900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9313B2B-2943-46D5-BD97-9295EAB1CFF3}"/>
                </a:ext>
              </a:extLst>
            </p:cNvPr>
            <p:cNvGrpSpPr/>
            <p:nvPr/>
          </p:nvGrpSpPr>
          <p:grpSpPr>
            <a:xfrm>
              <a:off x="6992154" y="4077072"/>
              <a:ext cx="1481539" cy="2468036"/>
              <a:chOff x="8604803" y="4077072"/>
              <a:chExt cx="1481539" cy="2468036"/>
            </a:xfrm>
          </p:grpSpPr>
          <p:pic>
            <p:nvPicPr>
              <p:cNvPr id="28" name="Picture 27" descr="Robert Lancashire">
                <a:extLst>
                  <a:ext uri="{FF2B5EF4-FFF2-40B4-BE49-F238E27FC236}">
                    <a16:creationId xmlns:a16="http://schemas.microsoft.com/office/drawing/2014/main" id="{6D4244F0-3103-49FE-9A90-203EC39798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19" t="4915" r="4819" b="13629"/>
              <a:stretch/>
            </p:blipFill>
            <p:spPr bwMode="auto">
              <a:xfrm>
                <a:off x="8604803" y="4077072"/>
                <a:ext cx="1440000" cy="180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0EB25B0-E9CD-4182-A81C-320CC237497F}"/>
                  </a:ext>
                </a:extLst>
              </p:cNvPr>
              <p:cNvSpPr txBox="1"/>
              <p:nvPr/>
            </p:nvSpPr>
            <p:spPr>
              <a:xfrm>
                <a:off x="8622803" y="5868000"/>
                <a:ext cx="1463539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fontAlgn="base"/>
                <a:r>
                  <a:rPr lang="nl-NL" sz="1350" b="1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Robert Lancashire</a:t>
                </a:r>
                <a:endParaRPr lang="nl-NL" sz="900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CDDB518-4A53-46FC-A413-8B443C6F6CDD}"/>
                </a:ext>
              </a:extLst>
            </p:cNvPr>
            <p:cNvGrpSpPr/>
            <p:nvPr/>
          </p:nvGrpSpPr>
          <p:grpSpPr>
            <a:xfrm>
              <a:off x="10224461" y="4077072"/>
              <a:ext cx="1440000" cy="2468035"/>
              <a:chOff x="10224461" y="4077072"/>
              <a:chExt cx="1440000" cy="2468035"/>
            </a:xfrm>
          </p:grpSpPr>
          <p:pic>
            <p:nvPicPr>
              <p:cNvPr id="33" name="Picture 32" descr="Henry Rzepa">
                <a:extLst>
                  <a:ext uri="{FF2B5EF4-FFF2-40B4-BE49-F238E27FC236}">
                    <a16:creationId xmlns:a16="http://schemas.microsoft.com/office/drawing/2014/main" id="{64EC0029-F27D-4D70-AFFE-A7B93ED6E1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25" r="1905"/>
              <a:stretch/>
            </p:blipFill>
            <p:spPr bwMode="auto">
              <a:xfrm>
                <a:off x="10224461" y="4077072"/>
                <a:ext cx="1440000" cy="180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4AED1A8-D063-4D30-89DA-CAA1853FC69B}"/>
                  </a:ext>
                </a:extLst>
              </p:cNvPr>
              <p:cNvSpPr txBox="1"/>
              <p:nvPr/>
            </p:nvSpPr>
            <p:spPr>
              <a:xfrm>
                <a:off x="10242461" y="5867999"/>
                <a:ext cx="1404000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fontAlgn="base"/>
                <a:r>
                  <a:rPr lang="nl-NL" sz="1350" b="1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Henry Rzepa</a:t>
                </a:r>
                <a:endParaRPr lang="nl-NL" sz="900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F762F8FB-9E36-49BE-BDA4-70F447C2EC15}"/>
                </a:ext>
              </a:extLst>
            </p:cNvPr>
            <p:cNvGrpSpPr/>
            <p:nvPr/>
          </p:nvGrpSpPr>
          <p:grpSpPr>
            <a:xfrm>
              <a:off x="8608308" y="4077072"/>
              <a:ext cx="1440000" cy="2468036"/>
              <a:chOff x="5370741" y="4077072"/>
              <a:chExt cx="1440000" cy="2468036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1DE821-682A-4761-B6B0-F1DFAAE734E0}"/>
                  </a:ext>
                </a:extLst>
              </p:cNvPr>
              <p:cNvSpPr txBox="1"/>
              <p:nvPr/>
            </p:nvSpPr>
            <p:spPr>
              <a:xfrm>
                <a:off x="5388741" y="5868000"/>
                <a:ext cx="1404000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fontAlgn="base"/>
                <a:r>
                  <a:rPr lang="nl-NL" sz="1350" b="1" dirty="0">
                    <a:ea typeface="Times New Roman" panose="02020603050405020304" pitchFamily="18" charset="0"/>
                  </a:rPr>
                  <a:t>Jeff</a:t>
                </a:r>
                <a:br>
                  <a:rPr lang="nl-NL" sz="1350" b="1" dirty="0">
                    <a:ea typeface="Times New Roman" panose="02020603050405020304" pitchFamily="18" charset="0"/>
                  </a:rPr>
                </a:br>
                <a:r>
                  <a:rPr lang="nl-NL" sz="1350" b="1" dirty="0">
                    <a:ea typeface="Times New Roman" panose="02020603050405020304" pitchFamily="18" charset="0"/>
                  </a:rPr>
                  <a:t>Lang</a:t>
                </a:r>
                <a:endParaRPr lang="nl-NL" sz="1050" b="1" dirty="0">
                  <a:ea typeface="Times New Roman" panose="02020603050405020304" pitchFamily="18" charset="0"/>
                </a:endParaRPr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515642AF-5023-413C-8E6F-1BCB4F68C6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92" r="3617"/>
              <a:stretch/>
            </p:blipFill>
            <p:spPr>
              <a:xfrm>
                <a:off x="5370741" y="4077072"/>
                <a:ext cx="1440000" cy="1800000"/>
              </a:xfrm>
              <a:prstGeom prst="rect">
                <a:avLst/>
              </a:prstGeom>
            </p:spPr>
          </p:pic>
        </p:grp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3EE9C30-3C4B-4B92-B122-A0D52D517B1B}"/>
              </a:ext>
            </a:extLst>
          </p:cNvPr>
          <p:cNvSpPr txBox="1"/>
          <p:nvPr/>
        </p:nvSpPr>
        <p:spPr>
          <a:xfrm>
            <a:off x="1" y="2028348"/>
            <a:ext cx="9143999" cy="900246"/>
          </a:xfrm>
          <a:prstGeom prst="rect">
            <a:avLst/>
          </a:prstGeom>
          <a:solidFill>
            <a:srgbClr val="634663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FAIRSpec PROJECT TEAM</a:t>
            </a:r>
          </a:p>
          <a:p>
            <a:pPr algn="ctr"/>
            <a:r>
              <a:rPr lang="en-US" sz="1050" b="1" dirty="0">
                <a:solidFill>
                  <a:schemeClr val="bg1"/>
                </a:solidFill>
              </a:rPr>
              <a:t>IUPAC Project: </a:t>
            </a:r>
            <a:r>
              <a:rPr lang="nl-NL" sz="1050" b="1" dirty="0">
                <a:solidFill>
                  <a:schemeClr val="bg1"/>
                </a:solidFill>
              </a:rPr>
              <a:t>2019-031-1-024 </a:t>
            </a:r>
            <a:br>
              <a:rPr lang="nl-NL" sz="2100" b="1" dirty="0">
                <a:solidFill>
                  <a:schemeClr val="bg1"/>
                </a:solidFill>
              </a:rPr>
            </a:br>
            <a:r>
              <a:rPr lang="en-US" sz="1800" b="1" dirty="0">
                <a:solidFill>
                  <a:schemeClr val="bg1"/>
                </a:solidFill>
              </a:rPr>
              <a:t>Development of a Standard for FAIR Data Management of Spectroscopic Data</a:t>
            </a:r>
            <a:endParaRPr lang="nl-NL" sz="1800" b="1" dirty="0">
              <a:solidFill>
                <a:schemeClr val="bg1"/>
              </a:solidFill>
            </a:endParaRPr>
          </a:p>
        </p:txBody>
      </p:sp>
      <p:pic>
        <p:nvPicPr>
          <p:cNvPr id="1028" name="Picture 4" descr="IUPAC">
            <a:extLst>
              <a:ext uri="{FF2B5EF4-FFF2-40B4-BE49-F238E27FC236}">
                <a16:creationId xmlns:a16="http://schemas.microsoft.com/office/drawing/2014/main" id="{84835D1A-E658-4439-A197-A14DEF00A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14" y="190386"/>
            <a:ext cx="2761717" cy="124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963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65699-0C61-4D0C-80B3-A35AAAA06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API Inspiration – OPTIMADE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608273-EED7-709F-7C29-9B2FA7D20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0626"/>
            <a:ext cx="6916810" cy="23315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CB5233-8E22-9B14-C4EC-BC28174CFC24}"/>
              </a:ext>
            </a:extLst>
          </p:cNvPr>
          <p:cNvSpPr txBox="1"/>
          <p:nvPr/>
        </p:nvSpPr>
        <p:spPr>
          <a:xfrm>
            <a:off x="1481630" y="3651026"/>
            <a:ext cx="592462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Open Databases Integration for Materials Design</a:t>
            </a:r>
            <a:r>
              <a:rPr lang="en-US" dirty="0"/>
              <a:t> (OPTIMADE) consortium aims to make materials databases interoperable by developing a specification for a common REST API.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F0F451D-96AA-69D4-043C-85D363E72659}"/>
              </a:ext>
            </a:extLst>
          </p:cNvPr>
          <p:cNvCxnSpPr>
            <a:cxnSpLocks/>
          </p:cNvCxnSpPr>
          <p:nvPr/>
        </p:nvCxnSpPr>
        <p:spPr>
          <a:xfrm>
            <a:off x="4071167" y="4336761"/>
            <a:ext cx="151767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A0D65F2-4016-D8E2-0FED-08FBEC5CC9E9}"/>
              </a:ext>
            </a:extLst>
          </p:cNvPr>
          <p:cNvSpPr/>
          <p:nvPr/>
        </p:nvSpPr>
        <p:spPr>
          <a:xfrm>
            <a:off x="4823166" y="753497"/>
            <a:ext cx="1656123" cy="988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15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D098870C-CE9C-6FE9-F443-3685F1BCC0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7801795"/>
              </p:ext>
            </p:extLst>
          </p:nvPr>
        </p:nvGraphicFramePr>
        <p:xfrm>
          <a:off x="273050" y="1331913"/>
          <a:ext cx="8597900" cy="353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10459079" imgH="4305169" progId="ChemDraw.Document.6.0">
                  <p:embed/>
                </p:oleObj>
              </mc:Choice>
              <mc:Fallback>
                <p:oleObj name="CS ChemDraw Drawing" r:id="rId3" imgW="10459079" imgH="4305169" progId="ChemDraw.Document.6.0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735029D9-EE8D-A2FC-B71D-4707F0E243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3050" y="1331913"/>
                        <a:ext cx="8597900" cy="3533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Google Shape;79;p8"/>
          <p:cNvSpPr txBox="1">
            <a:spLocks noGrp="1"/>
          </p:cNvSpPr>
          <p:nvPr>
            <p:ph type="title"/>
          </p:nvPr>
        </p:nvSpPr>
        <p:spPr>
          <a:xfrm>
            <a:off x="311699" y="180000"/>
            <a:ext cx="8699503" cy="514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72000" rIns="72000" bIns="720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 b="1" dirty="0">
                <a:solidFill>
                  <a:srgbClr val="0000FF"/>
                </a:solidFill>
              </a:rPr>
              <a:t>The </a:t>
            </a:r>
            <a:r>
              <a:rPr lang="en" sz="2400" b="1" dirty="0">
                <a:solidFill>
                  <a:srgbClr val="0000FF"/>
                </a:solidFill>
              </a:rPr>
              <a:t>IUPAC FAIRSpec Finding Aid – API Mode</a:t>
            </a:r>
            <a:endParaRPr sz="2400" b="1" dirty="0">
              <a:solidFill>
                <a:srgbClr val="0000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ABFCEF-82B2-C71C-C584-1E374E2735BB}"/>
              </a:ext>
            </a:extLst>
          </p:cNvPr>
          <p:cNvSpPr/>
          <p:nvPr/>
        </p:nvSpPr>
        <p:spPr>
          <a:xfrm>
            <a:off x="1972979" y="3479273"/>
            <a:ext cx="3247827" cy="1495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DABF8D-59E2-BA91-F104-5A29598B4857}"/>
              </a:ext>
            </a:extLst>
          </p:cNvPr>
          <p:cNvSpPr/>
          <p:nvPr/>
        </p:nvSpPr>
        <p:spPr>
          <a:xfrm>
            <a:off x="311699" y="3103648"/>
            <a:ext cx="2279733" cy="20235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D60A00-DA38-06F8-83DD-FA74B79D58A0}"/>
              </a:ext>
            </a:extLst>
          </p:cNvPr>
          <p:cNvSpPr/>
          <p:nvPr/>
        </p:nvSpPr>
        <p:spPr>
          <a:xfrm>
            <a:off x="311699" y="2769127"/>
            <a:ext cx="2359130" cy="16694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595A4F-0CF8-0F98-7B98-A1DB3FE88A48}"/>
              </a:ext>
            </a:extLst>
          </p:cNvPr>
          <p:cNvSpPr/>
          <p:nvPr/>
        </p:nvSpPr>
        <p:spPr>
          <a:xfrm>
            <a:off x="2409472" y="4635557"/>
            <a:ext cx="4659738" cy="4178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1C3B9B-3CE8-B865-0362-B6DC239717DC}"/>
              </a:ext>
            </a:extLst>
          </p:cNvPr>
          <p:cNvSpPr/>
          <p:nvPr/>
        </p:nvSpPr>
        <p:spPr>
          <a:xfrm>
            <a:off x="6610544" y="1330871"/>
            <a:ext cx="2533456" cy="16940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AED59-3851-4FE8-AA31-7F11E94CCB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Dissociates data from metadata</a:t>
            </a:r>
          </a:p>
          <a:p>
            <a:r>
              <a:rPr lang="en-US" dirty="0"/>
              <a:t>Enables efficient browsing, exploration</a:t>
            </a:r>
          </a:p>
        </p:txBody>
      </p:sp>
    </p:spTree>
    <p:extLst>
      <p:ext uri="{BB962C8B-B14F-4D97-AF65-F5344CB8AC3E}">
        <p14:creationId xmlns:p14="http://schemas.microsoft.com/office/powerpoint/2010/main" val="433336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D098870C-CE9C-6FE9-F443-3685F1BCC0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3050" y="1331913"/>
          <a:ext cx="8597900" cy="353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10459079" imgH="4305169" progId="ChemDraw.Document.6.0">
                  <p:embed/>
                </p:oleObj>
              </mc:Choice>
              <mc:Fallback>
                <p:oleObj name="CS ChemDraw Drawing" r:id="rId3" imgW="10459079" imgH="4305169" progId="ChemDraw.Document.6.0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D098870C-CE9C-6FE9-F443-3685F1BCC0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3050" y="1331913"/>
                        <a:ext cx="8597900" cy="3533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Google Shape;79;p8"/>
          <p:cNvSpPr txBox="1">
            <a:spLocks noGrp="1"/>
          </p:cNvSpPr>
          <p:nvPr>
            <p:ph type="title"/>
          </p:nvPr>
        </p:nvSpPr>
        <p:spPr>
          <a:xfrm>
            <a:off x="311699" y="180000"/>
            <a:ext cx="8699503" cy="514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72000" rIns="72000" bIns="720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 b="1" dirty="0">
                <a:solidFill>
                  <a:srgbClr val="0000FF"/>
                </a:solidFill>
              </a:rPr>
              <a:t>The </a:t>
            </a:r>
            <a:r>
              <a:rPr lang="en" sz="2400" b="1" dirty="0">
                <a:solidFill>
                  <a:srgbClr val="0000FF"/>
                </a:solidFill>
              </a:rPr>
              <a:t>IUPAC FAIRSpec Finding Aid – API Mode</a:t>
            </a:r>
            <a:endParaRPr sz="2400" b="1" dirty="0">
              <a:solidFill>
                <a:srgbClr val="0000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ABFCEF-82B2-C71C-C584-1E374E2735BB}"/>
              </a:ext>
            </a:extLst>
          </p:cNvPr>
          <p:cNvSpPr/>
          <p:nvPr/>
        </p:nvSpPr>
        <p:spPr>
          <a:xfrm>
            <a:off x="1972979" y="3479273"/>
            <a:ext cx="3247827" cy="1495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DABF8D-59E2-BA91-F104-5A29598B4857}"/>
              </a:ext>
            </a:extLst>
          </p:cNvPr>
          <p:cNvSpPr/>
          <p:nvPr/>
        </p:nvSpPr>
        <p:spPr>
          <a:xfrm>
            <a:off x="311699" y="3103648"/>
            <a:ext cx="2279733" cy="20235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D60A00-DA38-06F8-83DD-FA74B79D58A0}"/>
              </a:ext>
            </a:extLst>
          </p:cNvPr>
          <p:cNvSpPr/>
          <p:nvPr/>
        </p:nvSpPr>
        <p:spPr>
          <a:xfrm>
            <a:off x="311699" y="2769127"/>
            <a:ext cx="2359130" cy="16694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595A4F-0CF8-0F98-7B98-A1DB3FE88A48}"/>
              </a:ext>
            </a:extLst>
          </p:cNvPr>
          <p:cNvSpPr/>
          <p:nvPr/>
        </p:nvSpPr>
        <p:spPr>
          <a:xfrm>
            <a:off x="2409472" y="4635557"/>
            <a:ext cx="4659738" cy="4178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AED59-3851-4FE8-AA31-7F11E94CCB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Dissociates data from metadata</a:t>
            </a:r>
          </a:p>
          <a:p>
            <a:r>
              <a:rPr lang="en-US" dirty="0"/>
              <a:t>Enables efficient browsing, exploration</a:t>
            </a:r>
          </a:p>
        </p:txBody>
      </p:sp>
    </p:spTree>
    <p:extLst>
      <p:ext uri="{BB962C8B-B14F-4D97-AF65-F5344CB8AC3E}">
        <p14:creationId xmlns:p14="http://schemas.microsoft.com/office/powerpoint/2010/main" val="66211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8A0D41D4-C3D3-DC94-0558-4C02E5AE11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8024220"/>
              </p:ext>
            </p:extLst>
          </p:nvPr>
        </p:nvGraphicFramePr>
        <p:xfrm>
          <a:off x="273050" y="1331913"/>
          <a:ext cx="8597900" cy="353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10459079" imgH="4305169" progId="ChemDraw.Document.6.0">
                  <p:embed/>
                </p:oleObj>
              </mc:Choice>
              <mc:Fallback>
                <p:oleObj name="CS ChemDraw Drawing" r:id="rId3" imgW="10459079" imgH="4305169" progId="ChemDraw.Document.6.0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D098870C-CE9C-6FE9-F443-3685F1BCC0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3050" y="1331913"/>
                        <a:ext cx="8597900" cy="3533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Google Shape;79;p8"/>
          <p:cNvSpPr txBox="1">
            <a:spLocks noGrp="1"/>
          </p:cNvSpPr>
          <p:nvPr>
            <p:ph type="title"/>
          </p:nvPr>
        </p:nvSpPr>
        <p:spPr>
          <a:xfrm>
            <a:off x="311699" y="180000"/>
            <a:ext cx="8938538" cy="514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72000" rIns="72000" bIns="720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 b="1" dirty="0">
                <a:solidFill>
                  <a:srgbClr val="0000FF"/>
                </a:solidFill>
              </a:rPr>
              <a:t>The </a:t>
            </a:r>
            <a:r>
              <a:rPr lang="en" sz="2400" b="1" dirty="0">
                <a:solidFill>
                  <a:srgbClr val="0000FF"/>
                </a:solidFill>
              </a:rPr>
              <a:t>IUPAC FAIRSpec Finding Aid – Distributed Mode</a:t>
            </a:r>
            <a:endParaRPr sz="2400" b="1" dirty="0">
              <a:solidFill>
                <a:srgbClr val="0000F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AED59-3851-4FE8-AA31-7F11E94CCB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F60BFD-3AC2-2CBD-74EE-81A790D5E044}"/>
              </a:ext>
            </a:extLst>
          </p:cNvPr>
          <p:cNvSpPr/>
          <p:nvPr/>
        </p:nvSpPr>
        <p:spPr>
          <a:xfrm>
            <a:off x="311699" y="2769127"/>
            <a:ext cx="2359130" cy="16694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A47021-EC86-4771-F10F-A90916D93C35}"/>
              </a:ext>
            </a:extLst>
          </p:cNvPr>
          <p:cNvSpPr/>
          <p:nvPr/>
        </p:nvSpPr>
        <p:spPr>
          <a:xfrm>
            <a:off x="4114043" y="2671111"/>
            <a:ext cx="1110558" cy="8688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3D3F9D-14EA-2A6A-C112-EFAEA196A2E0}"/>
              </a:ext>
            </a:extLst>
          </p:cNvPr>
          <p:cNvSpPr/>
          <p:nvPr/>
        </p:nvSpPr>
        <p:spPr>
          <a:xfrm>
            <a:off x="6568599" y="2972118"/>
            <a:ext cx="2444682" cy="16694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0E6A7A-CD2C-194A-499A-4B093E13CE3F}"/>
              </a:ext>
            </a:extLst>
          </p:cNvPr>
          <p:cNvSpPr/>
          <p:nvPr/>
        </p:nvSpPr>
        <p:spPr>
          <a:xfrm>
            <a:off x="4295024" y="3498244"/>
            <a:ext cx="4595251" cy="15859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48F558-3629-783E-CCDD-9B15666E06C1}"/>
              </a:ext>
            </a:extLst>
          </p:cNvPr>
          <p:cNvSpPr/>
          <p:nvPr/>
        </p:nvSpPr>
        <p:spPr>
          <a:xfrm>
            <a:off x="2949677" y="4473351"/>
            <a:ext cx="2444682" cy="5595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1FFA5B-0C34-5B1B-D16C-31E92FB7E9FF}"/>
              </a:ext>
            </a:extLst>
          </p:cNvPr>
          <p:cNvSpPr/>
          <p:nvPr/>
        </p:nvSpPr>
        <p:spPr>
          <a:xfrm>
            <a:off x="6610544" y="1330871"/>
            <a:ext cx="2533456" cy="16940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45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8A0D41D4-C3D3-DC94-0558-4C02E5AE11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1165908"/>
              </p:ext>
            </p:extLst>
          </p:nvPr>
        </p:nvGraphicFramePr>
        <p:xfrm>
          <a:off x="273050" y="1331913"/>
          <a:ext cx="8597900" cy="353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10459079" imgH="4305169" progId="ChemDraw.Document.6.0">
                  <p:embed/>
                </p:oleObj>
              </mc:Choice>
              <mc:Fallback>
                <p:oleObj name="CS ChemDraw Drawing" r:id="rId3" imgW="10459079" imgH="4305169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8A0D41D4-C3D3-DC94-0558-4C02E5AE11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3050" y="1331913"/>
                        <a:ext cx="8597900" cy="3533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Google Shape;79;p8"/>
          <p:cNvSpPr txBox="1">
            <a:spLocks noGrp="1"/>
          </p:cNvSpPr>
          <p:nvPr>
            <p:ph type="title"/>
          </p:nvPr>
        </p:nvSpPr>
        <p:spPr>
          <a:xfrm>
            <a:off x="311699" y="180000"/>
            <a:ext cx="8938538" cy="514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72000" rIns="72000" bIns="720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 b="1" dirty="0">
                <a:solidFill>
                  <a:srgbClr val="0000FF"/>
                </a:solidFill>
              </a:rPr>
              <a:t>The </a:t>
            </a:r>
            <a:r>
              <a:rPr lang="en" sz="2400" b="1" dirty="0">
                <a:solidFill>
                  <a:srgbClr val="0000FF"/>
                </a:solidFill>
              </a:rPr>
              <a:t>IUPAC FAIRSpec Finding Aid – Distributed Mode</a:t>
            </a:r>
            <a:endParaRPr sz="2400" b="1" dirty="0">
              <a:solidFill>
                <a:srgbClr val="0000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F60BFD-3AC2-2CBD-74EE-81A790D5E044}"/>
              </a:ext>
            </a:extLst>
          </p:cNvPr>
          <p:cNvSpPr/>
          <p:nvPr/>
        </p:nvSpPr>
        <p:spPr>
          <a:xfrm>
            <a:off x="311699" y="2769127"/>
            <a:ext cx="2359130" cy="16694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A47021-EC86-4771-F10F-A90916D93C35}"/>
              </a:ext>
            </a:extLst>
          </p:cNvPr>
          <p:cNvSpPr/>
          <p:nvPr/>
        </p:nvSpPr>
        <p:spPr>
          <a:xfrm>
            <a:off x="4114043" y="2671111"/>
            <a:ext cx="1110558" cy="8688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D6A660-03A4-1470-E2F8-118E4F8898B7}"/>
              </a:ext>
            </a:extLst>
          </p:cNvPr>
          <p:cNvSpPr/>
          <p:nvPr/>
        </p:nvSpPr>
        <p:spPr>
          <a:xfrm>
            <a:off x="6600948" y="1330870"/>
            <a:ext cx="2543052" cy="24287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AED59-3851-4FE8-AA31-7F11E94CCB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pPr marL="114300" indent="0">
              <a:buNone/>
            </a:pPr>
            <a:endParaRPr lang="en-US" sz="1600" dirty="0"/>
          </a:p>
          <a:p>
            <a:r>
              <a:rPr lang="en-US" sz="1600" dirty="0"/>
              <a:t>Highly flexible</a:t>
            </a:r>
          </a:p>
          <a:p>
            <a:r>
              <a:rPr lang="en-US" sz="1600" dirty="0"/>
              <a:t>Enables new services</a:t>
            </a:r>
          </a:p>
          <a:p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3D9E35-B273-4936-8881-787C982D3320}"/>
              </a:ext>
            </a:extLst>
          </p:cNvPr>
          <p:cNvSpPr/>
          <p:nvPr/>
        </p:nvSpPr>
        <p:spPr>
          <a:xfrm>
            <a:off x="7118976" y="1483270"/>
            <a:ext cx="2177423" cy="29124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55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8A0D41D4-C3D3-DC94-0558-4C02E5AE11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4375271"/>
              </p:ext>
            </p:extLst>
          </p:nvPr>
        </p:nvGraphicFramePr>
        <p:xfrm>
          <a:off x="273050" y="1331913"/>
          <a:ext cx="8597900" cy="353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10459079" imgH="4305169" progId="ChemDraw.Document.6.0">
                  <p:embed/>
                </p:oleObj>
              </mc:Choice>
              <mc:Fallback>
                <p:oleObj name="CS ChemDraw Drawing" r:id="rId3" imgW="10459079" imgH="4305169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8A0D41D4-C3D3-DC94-0558-4C02E5AE11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3050" y="1331913"/>
                        <a:ext cx="8597900" cy="3533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Google Shape;79;p8"/>
          <p:cNvSpPr txBox="1">
            <a:spLocks noGrp="1"/>
          </p:cNvSpPr>
          <p:nvPr>
            <p:ph type="title"/>
          </p:nvPr>
        </p:nvSpPr>
        <p:spPr>
          <a:xfrm>
            <a:off x="311699" y="180000"/>
            <a:ext cx="8938538" cy="514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72000" rIns="72000" bIns="720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 b="1" dirty="0">
                <a:solidFill>
                  <a:srgbClr val="0000FF"/>
                </a:solidFill>
              </a:rPr>
              <a:t>The </a:t>
            </a:r>
            <a:r>
              <a:rPr lang="en" sz="2400" b="1" dirty="0">
                <a:solidFill>
                  <a:srgbClr val="0000FF"/>
                </a:solidFill>
              </a:rPr>
              <a:t>IUPAC FAIRSpec Finding Aid – Publication Mode</a:t>
            </a:r>
            <a:endParaRPr sz="2400" b="1" dirty="0">
              <a:solidFill>
                <a:srgbClr val="0000F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AED59-3851-4FE8-AA31-7F11E94CC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440000"/>
            <a:ext cx="2260761" cy="3416400"/>
          </a:xfrm>
        </p:spPr>
        <p:txBody>
          <a:bodyPr>
            <a:normAutofit lnSpcReduction="10000"/>
          </a:bodyPr>
          <a:lstStyle/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>
                <a:solidFill>
                  <a:srgbClr val="FF0000"/>
                </a:solidFill>
              </a:rPr>
              <a:t>Publication can simply involve pointing to the IUPAC Finding Aid’s landing page.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F60BFD-3AC2-2CBD-74EE-81A790D5E044}"/>
              </a:ext>
            </a:extLst>
          </p:cNvPr>
          <p:cNvSpPr/>
          <p:nvPr/>
        </p:nvSpPr>
        <p:spPr>
          <a:xfrm>
            <a:off x="311699" y="2769128"/>
            <a:ext cx="2359130" cy="74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A47021-EC86-4771-F10F-A90916D93C35}"/>
              </a:ext>
            </a:extLst>
          </p:cNvPr>
          <p:cNvSpPr/>
          <p:nvPr/>
        </p:nvSpPr>
        <p:spPr>
          <a:xfrm>
            <a:off x="4114043" y="2671111"/>
            <a:ext cx="1110558" cy="8688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69BD7B-71AB-7D89-431F-C6CC23018051}"/>
              </a:ext>
            </a:extLst>
          </p:cNvPr>
          <p:cNvSpPr/>
          <p:nvPr/>
        </p:nvSpPr>
        <p:spPr>
          <a:xfrm>
            <a:off x="6610544" y="1330871"/>
            <a:ext cx="2533456" cy="11277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9558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55BD4-A7A5-BC17-BA9F-C4DB64D10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8E7A0-4D75-5EF3-61B4-91E41526F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3EE43A-E0B8-B982-95D5-737470B11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938" y="0"/>
            <a:ext cx="6144123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E2C2628-90C8-4E22-4E16-6494BC624489}"/>
              </a:ext>
            </a:extLst>
          </p:cNvPr>
          <p:cNvSpPr/>
          <p:nvPr/>
        </p:nvSpPr>
        <p:spPr>
          <a:xfrm>
            <a:off x="1499938" y="246622"/>
            <a:ext cx="803136" cy="1984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573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23044-8A80-BCD3-A1AC-A27C125EB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IUPAC </a:t>
            </a:r>
            <a:r>
              <a:rPr lang="en-US" dirty="0" err="1"/>
              <a:t>FAIRSpec</a:t>
            </a:r>
            <a:r>
              <a:rPr lang="en-US" dirty="0"/>
              <a:t> Finding Aid – A Closer Look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B9B31-579D-BE5D-CAC9-86244822F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3653229" cy="3416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Serializable as JSON 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	(or XML, in principle)</a:t>
            </a:r>
          </a:p>
          <a:p>
            <a:r>
              <a:rPr lang="en-US" dirty="0">
                <a:solidFill>
                  <a:schemeClr val="tx1"/>
                </a:solidFill>
              </a:rPr>
              <a:t>Highly structured</a:t>
            </a:r>
          </a:p>
          <a:p>
            <a:r>
              <a:rPr lang="en-US" dirty="0">
                <a:solidFill>
                  <a:schemeClr val="tx1"/>
                </a:solidFill>
              </a:rPr>
              <a:t>Object-oriented</a:t>
            </a:r>
          </a:p>
          <a:p>
            <a:r>
              <a:rPr lang="en-US" dirty="0">
                <a:solidFill>
                  <a:schemeClr val="tx1"/>
                </a:solidFill>
              </a:rPr>
              <a:t>Domain/Subdomain-specific</a:t>
            </a:r>
          </a:p>
          <a:p>
            <a:r>
              <a:rPr lang="en-US" dirty="0">
                <a:solidFill>
                  <a:schemeClr val="tx1"/>
                </a:solidFill>
              </a:rPr>
              <a:t>Broadly extensible</a:t>
            </a:r>
          </a:p>
          <a:p>
            <a:r>
              <a:rPr lang="en-US" dirty="0">
                <a:solidFill>
                  <a:schemeClr val="tx1"/>
                </a:solidFill>
              </a:rPr>
              <a:t>Applicable throughout the full data life cycle (and beyond!)</a:t>
            </a:r>
          </a:p>
          <a:p>
            <a:r>
              <a:rPr lang="en-US" dirty="0">
                <a:solidFill>
                  <a:schemeClr val="tx1"/>
                </a:solidFill>
              </a:rPr>
              <a:t>Easily implemented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26E037-3C6F-762E-AACC-7D464545B4F5}"/>
              </a:ext>
            </a:extLst>
          </p:cNvPr>
          <p:cNvSpPr txBox="1"/>
          <p:nvPr/>
        </p:nvSpPr>
        <p:spPr>
          <a:xfrm>
            <a:off x="643115" y="456887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https://www.loc.gov/rr/ead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52EA6-36C5-C0C4-39F8-B84F16D13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062" y="1110292"/>
            <a:ext cx="5095405" cy="245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668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55BD4-A7A5-BC17-BA9F-C4DB64D10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8E7A0-4D75-5EF3-61B4-91E41526F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E0A928-3072-4457-AF67-841A6F384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781" y="163334"/>
            <a:ext cx="6507039" cy="314080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56F081-A47B-E09E-4C4C-EFBD6629F690}"/>
              </a:ext>
            </a:extLst>
          </p:cNvPr>
          <p:cNvSpPr/>
          <p:nvPr/>
        </p:nvSpPr>
        <p:spPr>
          <a:xfrm>
            <a:off x="1157717" y="2099588"/>
            <a:ext cx="2044645" cy="2393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8092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55BD4-A7A5-BC17-BA9F-C4DB64D10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8E7A0-4D75-5EF3-61B4-91E41526F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E0A928-3072-4457-AF67-841A6F384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69" y="1195354"/>
            <a:ext cx="6507039" cy="31408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39EABD-A38A-915A-D1C1-11EE57F4E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93" y="189706"/>
            <a:ext cx="6654985" cy="460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42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56833-DAA2-483E-ABD6-9189470C2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DE539-98EC-4A48-A794-3DBB784A1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42198E-7DCF-49C8-8E48-F2644C589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54" y="1669616"/>
            <a:ext cx="7368727" cy="3472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E4BFBF-471D-4810-B5B5-004E6682A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081"/>
            <a:ext cx="9144000" cy="234478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A96579-B992-459A-027E-9D564E270A00}"/>
              </a:ext>
            </a:extLst>
          </p:cNvPr>
          <p:cNvCxnSpPr>
            <a:cxnSpLocks/>
          </p:cNvCxnSpPr>
          <p:nvPr/>
        </p:nvCxnSpPr>
        <p:spPr>
          <a:xfrm>
            <a:off x="4150845" y="3373036"/>
            <a:ext cx="319850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6752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55BD4-A7A5-BC17-BA9F-C4DB64D10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8E7A0-4D75-5EF3-61B4-91E41526F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E0A928-3072-4457-AF67-841A6F384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781" y="163334"/>
            <a:ext cx="6507039" cy="314080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56F081-A47B-E09E-4C4C-EFBD6629F690}"/>
              </a:ext>
            </a:extLst>
          </p:cNvPr>
          <p:cNvSpPr/>
          <p:nvPr/>
        </p:nvSpPr>
        <p:spPr>
          <a:xfrm>
            <a:off x="1157717" y="2896245"/>
            <a:ext cx="2044645" cy="2393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9061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78169-9B01-155B-C265-82AE5A9A1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82803-F6B8-EEFE-D3D8-D8248478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543C7A-7F2E-98DF-AE4F-011A2916A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462" y="156978"/>
            <a:ext cx="653598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649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78169-9B01-155B-C265-82AE5A9A1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82803-F6B8-EEFE-D3D8-D8248478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543C7A-7F2E-98DF-AE4F-011A2916A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462" y="156978"/>
            <a:ext cx="6535987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F9BA77B-6D1D-1A87-AB7E-8DDA5246C6EC}"/>
              </a:ext>
            </a:extLst>
          </p:cNvPr>
          <p:cNvSpPr/>
          <p:nvPr/>
        </p:nvSpPr>
        <p:spPr>
          <a:xfrm>
            <a:off x="1424580" y="4904108"/>
            <a:ext cx="2044645" cy="2393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8615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1ADE9-1CC2-BD49-0CCF-CDCC3B4A4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FA1FB-997C-4190-479A-56C934435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F8C5CA-2DAA-F852-E086-4AB355325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576" y="165242"/>
            <a:ext cx="7610883" cy="440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158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23044-8A80-BCD3-A1AC-A27C125EB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B9B31-579D-BE5D-CAC9-86244822F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389" y="1152475"/>
            <a:ext cx="8305809" cy="3882612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Spectral data is nothing without a sample identifier or an association with one or more chemical structures. Collections should be valued, not dismembered. 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C953F909-F414-681D-AEAB-321305861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124" y="2155100"/>
            <a:ext cx="5034104" cy="2797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5188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23044-8A80-BCD3-A1AC-A27C125EB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B9B31-579D-BE5D-CAC9-86244822F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389" y="1152475"/>
            <a:ext cx="8305809" cy="3882612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The developing </a:t>
            </a:r>
            <a:r>
              <a:rPr lang="en-US" b="1" dirty="0">
                <a:solidFill>
                  <a:schemeClr val="tx1"/>
                </a:solidFill>
              </a:rPr>
              <a:t>IUPAC </a:t>
            </a:r>
            <a:r>
              <a:rPr lang="en-US" b="1" dirty="0" err="1">
                <a:solidFill>
                  <a:schemeClr val="tx1"/>
                </a:solidFill>
              </a:rPr>
              <a:t>FAIRData</a:t>
            </a:r>
            <a:r>
              <a:rPr lang="en-US" b="1" dirty="0">
                <a:solidFill>
                  <a:schemeClr val="tx1"/>
                </a:solidFill>
              </a:rPr>
              <a:t> Collection Model</a:t>
            </a:r>
            <a:r>
              <a:rPr lang="en-US" dirty="0">
                <a:solidFill>
                  <a:schemeClr val="tx1"/>
                </a:solidFill>
              </a:rPr>
              <a:t> is capable of describing complex domain-specific relationships between a wide variety data objects.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5094A7D9-D3BB-3659-7ADA-706A81AD4C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8238760"/>
              </p:ext>
            </p:extLst>
          </p:nvPr>
        </p:nvGraphicFramePr>
        <p:xfrm>
          <a:off x="4149949" y="2428118"/>
          <a:ext cx="4603249" cy="2510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7009019" imgH="3820379" progId="ChemDraw.Document.6.0">
                  <p:embed/>
                </p:oleObj>
              </mc:Choice>
              <mc:Fallback>
                <p:oleObj name="CS ChemDraw Drawing" r:id="rId2" imgW="7009019" imgH="3820379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A60041E-584B-4544-B269-77938B760F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49949" y="2428118"/>
                        <a:ext cx="4603249" cy="25101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47039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23044-8A80-BCD3-A1AC-A27C125EB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B9B31-579D-BE5D-CAC9-86244822F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389" y="1152475"/>
            <a:ext cx="8305809" cy="3882612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The developing </a:t>
            </a:r>
            <a:r>
              <a:rPr lang="en-US" b="1" dirty="0">
                <a:solidFill>
                  <a:schemeClr val="tx1"/>
                </a:solidFill>
              </a:rPr>
              <a:t>IUPAC </a:t>
            </a:r>
            <a:r>
              <a:rPr lang="en-US" b="1" dirty="0" err="1">
                <a:solidFill>
                  <a:schemeClr val="tx1"/>
                </a:solidFill>
              </a:rPr>
              <a:t>FAIRSpec</a:t>
            </a:r>
            <a:r>
              <a:rPr lang="en-US" b="1" dirty="0">
                <a:solidFill>
                  <a:schemeClr val="tx1"/>
                </a:solidFill>
              </a:rPr>
              <a:t> Finding Aid Standard</a:t>
            </a:r>
            <a:r>
              <a:rPr lang="en-US" dirty="0">
                <a:solidFill>
                  <a:schemeClr val="tx1"/>
                </a:solidFill>
              </a:rPr>
              <a:t> is positioned to be the basis for a </a:t>
            </a:r>
            <a:r>
              <a:rPr lang="en-US" b="1" dirty="0">
                <a:solidFill>
                  <a:schemeClr val="tx1"/>
                </a:solidFill>
              </a:rPr>
              <a:t>common protocol </a:t>
            </a:r>
            <a:r>
              <a:rPr lang="en-US" dirty="0">
                <a:solidFill>
                  <a:schemeClr val="tx1"/>
                </a:solidFill>
              </a:rPr>
              <a:t>for the management and distribution of spectral data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i="1" dirty="0">
                <a:solidFill>
                  <a:schemeClr val="tx1"/>
                </a:solidFill>
              </a:rPr>
              <a:t>and their associated chemical structures </a:t>
            </a:r>
            <a:r>
              <a:rPr lang="en-US" dirty="0">
                <a:solidFill>
                  <a:schemeClr val="tx1"/>
                </a:solidFill>
              </a:rPr>
              <a:t>throughout the whole data cycle.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754CBA6-B378-8C44-E749-F8DB76E456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2542139"/>
              </p:ext>
            </p:extLst>
          </p:nvPr>
        </p:nvGraphicFramePr>
        <p:xfrm>
          <a:off x="2671110" y="2317526"/>
          <a:ext cx="6199840" cy="254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0459079" imgH="4305169" progId="ChemDraw.Document.6.0">
                  <p:embed/>
                </p:oleObj>
              </mc:Choice>
              <mc:Fallback>
                <p:oleObj name="CS ChemDraw Drawing" r:id="rId2" imgW="10459079" imgH="4305169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8A0D41D4-C3D3-DC94-0558-4C02E5AE11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71110" y="2317526"/>
                        <a:ext cx="6199840" cy="2548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04897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23044-8A80-BCD3-A1AC-A27C125EB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B9B31-579D-BE5D-CAC9-86244822F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390" y="1152475"/>
            <a:ext cx="8127482" cy="3882612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Please join us tomorrow (Monday) afternoon for a discussion 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of what it means to be “</a:t>
            </a:r>
            <a:r>
              <a:rPr lang="en-US" dirty="0" err="1">
                <a:solidFill>
                  <a:schemeClr val="tx1"/>
                </a:solidFill>
              </a:rPr>
              <a:t>FAIRSpec</a:t>
            </a:r>
            <a:r>
              <a:rPr lang="en-US" dirty="0">
                <a:solidFill>
                  <a:schemeClr val="tx1"/>
                </a:solidFill>
              </a:rPr>
              <a:t>-Ready”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A0D052-B7FF-1142-1119-3F4EF555D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785" y="2257499"/>
            <a:ext cx="5084215" cy="27358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7FA1DD-FAFC-733F-4ACA-398B6503FBC4}"/>
              </a:ext>
            </a:extLst>
          </p:cNvPr>
          <p:cNvSpPr txBox="1"/>
          <p:nvPr/>
        </p:nvSpPr>
        <p:spPr>
          <a:xfrm>
            <a:off x="288359" y="2451706"/>
            <a:ext cx="377142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IUPAC </a:t>
            </a:r>
            <a:r>
              <a:rPr lang="en-US" b="1" dirty="0" err="1"/>
              <a:t>FAIRSpec</a:t>
            </a:r>
            <a:r>
              <a:rPr lang="en-US" b="1" dirty="0"/>
              <a:t>-ready collections: Recommendations for researchers, authors, and publishers</a:t>
            </a:r>
            <a:br>
              <a:rPr lang="en-US" b="1" dirty="0"/>
            </a:br>
            <a:br>
              <a:rPr lang="en-US" dirty="0"/>
            </a:br>
            <a:r>
              <a:rPr lang="en-US" b="1" dirty="0"/>
              <a:t>SESSION: Advancing FAIR Chemistry: Developing New Services for Sharing Chemical Data</a:t>
            </a:r>
            <a:br>
              <a:rPr lang="en-US" b="1" dirty="0"/>
            </a:br>
            <a:endParaRPr lang="en-US" b="1" dirty="0"/>
          </a:p>
          <a:p>
            <a:r>
              <a:rPr lang="en-US" dirty="0"/>
              <a:t>2:00 PM - 5:55 PM (in person)</a:t>
            </a:r>
            <a:br>
              <a:rPr lang="en-US" dirty="0"/>
            </a:br>
            <a:r>
              <a:rPr lang="en-US" dirty="0"/>
              <a:t>Room 112 - Indiana Convention Center </a:t>
            </a:r>
          </a:p>
        </p:txBody>
      </p:sp>
    </p:spTree>
    <p:extLst>
      <p:ext uri="{BB962C8B-B14F-4D97-AF65-F5344CB8AC3E}">
        <p14:creationId xmlns:p14="http://schemas.microsoft.com/office/powerpoint/2010/main" val="342074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56833-DAA2-483E-ABD6-9189470C2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DE539-98EC-4A48-A794-3DBB784A1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42198E-7DCF-49C8-8E48-F2644C589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54" y="1669616"/>
            <a:ext cx="7368727" cy="3472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E4BFBF-471D-4810-B5B5-004E6682A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081"/>
            <a:ext cx="9144000" cy="234478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A96579-B992-459A-027E-9D564E270A00}"/>
              </a:ext>
            </a:extLst>
          </p:cNvPr>
          <p:cNvCxnSpPr>
            <a:cxnSpLocks/>
          </p:cNvCxnSpPr>
          <p:nvPr/>
        </p:nvCxnSpPr>
        <p:spPr>
          <a:xfrm>
            <a:off x="3574128" y="4397468"/>
            <a:ext cx="319850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302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65699-0C61-4D0C-80B3-A35AAAA06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Objectives of the </a:t>
            </a:r>
            <a:r>
              <a:rPr lang="en-US" dirty="0" err="1"/>
              <a:t>FAIRSpec</a:t>
            </a:r>
            <a:r>
              <a:rPr lang="en-US" dirty="0"/>
              <a:t>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58214-C185-4513-83F1-1BE436BD7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286" y="1156269"/>
            <a:ext cx="8832300" cy="3416400"/>
          </a:xfrm>
        </p:spPr>
        <p:txBody>
          <a:bodyPr>
            <a:normAutofit fontScale="92500" lnSpcReduction="20000"/>
          </a:bodyPr>
          <a:lstStyle/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The proposed standards involve several aspects: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sz="1900" b="1" dirty="0">
                <a:solidFill>
                  <a:schemeClr val="tx1"/>
                </a:solidFill>
              </a:rPr>
              <a:t>A set of principles</a:t>
            </a:r>
            <a:r>
              <a:rPr lang="en-US" sz="1900" dirty="0">
                <a:solidFill>
                  <a:schemeClr val="tx1"/>
                </a:solidFill>
              </a:rPr>
              <a:t> underlying what we mean by "FAIR" in relation to spectroscopic data. </a:t>
            </a:r>
          </a:p>
          <a:p>
            <a:r>
              <a:rPr lang="en-US" sz="1900" b="1" dirty="0">
                <a:solidFill>
                  <a:schemeClr val="tx1"/>
                </a:solidFill>
              </a:rPr>
              <a:t>A detailed object model</a:t>
            </a:r>
            <a:r>
              <a:rPr lang="en-US" sz="1900" dirty="0">
                <a:solidFill>
                  <a:schemeClr val="tx1"/>
                </a:solidFill>
              </a:rPr>
              <a:t> for describing the contents and relationships within a generalized “IUPAC </a:t>
            </a:r>
            <a:r>
              <a:rPr lang="en-US" sz="1900" dirty="0" err="1">
                <a:solidFill>
                  <a:schemeClr val="tx1"/>
                </a:solidFill>
              </a:rPr>
              <a:t>FAIRData</a:t>
            </a:r>
            <a:r>
              <a:rPr lang="en-US" sz="1900" dirty="0">
                <a:solidFill>
                  <a:schemeClr val="tx1"/>
                </a:solidFill>
              </a:rPr>
              <a:t> Collection"</a:t>
            </a:r>
          </a:p>
          <a:p>
            <a:r>
              <a:rPr lang="en-US" sz="1900" b="1" dirty="0">
                <a:solidFill>
                  <a:schemeClr val="tx1"/>
                </a:solidFill>
              </a:rPr>
              <a:t>A standard for describing properties and relationships of digital objects</a:t>
            </a:r>
            <a:r>
              <a:rPr lang="en-US" sz="1900" dirty="0">
                <a:solidFill>
                  <a:schemeClr val="tx1"/>
                </a:solidFill>
              </a:rPr>
              <a:t> within the metadata records of an “IUPAC </a:t>
            </a:r>
            <a:r>
              <a:rPr lang="en-US" sz="1900" dirty="0" err="1">
                <a:solidFill>
                  <a:schemeClr val="tx1"/>
                </a:solidFill>
              </a:rPr>
              <a:t>FAIRSpec</a:t>
            </a:r>
            <a:r>
              <a:rPr lang="en-US" sz="1900" dirty="0">
                <a:solidFill>
                  <a:schemeClr val="tx1"/>
                </a:solidFill>
              </a:rPr>
              <a:t> Finding Aid.”</a:t>
            </a:r>
          </a:p>
          <a:p>
            <a:r>
              <a:rPr lang="en-US" sz="1900" b="1" dirty="0">
                <a:solidFill>
                  <a:schemeClr val="tx1"/>
                </a:solidFill>
              </a:rPr>
              <a:t>A standard for the serialization</a:t>
            </a:r>
            <a:r>
              <a:rPr lang="en-US" sz="1900" dirty="0">
                <a:solidFill>
                  <a:schemeClr val="tx1"/>
                </a:solidFill>
              </a:rPr>
              <a:t> of an IUPAC </a:t>
            </a:r>
            <a:r>
              <a:rPr lang="en-US" sz="1900" dirty="0" err="1">
                <a:solidFill>
                  <a:schemeClr val="tx1"/>
                </a:solidFill>
              </a:rPr>
              <a:t>FAIRSpec</a:t>
            </a:r>
            <a:r>
              <a:rPr lang="en-US" sz="1900" dirty="0">
                <a:solidFill>
                  <a:schemeClr val="tx1"/>
                </a:solidFill>
              </a:rPr>
              <a:t> Finding Aid.</a:t>
            </a:r>
          </a:p>
          <a:p>
            <a:r>
              <a:rPr lang="en-US" sz="1900" b="1" dirty="0">
                <a:solidFill>
                  <a:schemeClr val="tx1"/>
                </a:solidFill>
              </a:rPr>
              <a:t>A proposal for methods of data and metadata extraction </a:t>
            </a:r>
            <a:r>
              <a:rPr lang="en-US" sz="1900" dirty="0">
                <a:solidFill>
                  <a:schemeClr val="tx1"/>
                </a:solidFill>
              </a:rPr>
              <a:t>from “IUPAC </a:t>
            </a:r>
            <a:r>
              <a:rPr lang="en-US" sz="1900" dirty="0" err="1">
                <a:solidFill>
                  <a:schemeClr val="tx1"/>
                </a:solidFill>
              </a:rPr>
              <a:t>FAIRSpec</a:t>
            </a:r>
            <a:r>
              <a:rPr lang="en-US" sz="1900" dirty="0">
                <a:solidFill>
                  <a:schemeClr val="tx1"/>
                </a:solidFill>
              </a:rPr>
              <a:t>-Ready” aggregations.</a:t>
            </a:r>
          </a:p>
          <a:p>
            <a:endParaRPr lang="en-US" sz="1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997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65699-0C61-4D0C-80B3-A35AAAA06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Products to Date – Guiding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58214-C185-4513-83F1-1BE436BD7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8551500" cy="34164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endParaRPr lang="en-US" sz="19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D15C41-5B0B-313D-8DD9-F0C538101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82" y="1599932"/>
            <a:ext cx="8039890" cy="22354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B2B72E-3030-18E7-D87B-73886C6A3BCE}"/>
              </a:ext>
            </a:extLst>
          </p:cNvPr>
          <p:cNvSpPr txBox="1"/>
          <p:nvPr/>
        </p:nvSpPr>
        <p:spPr>
          <a:xfrm>
            <a:off x="730382" y="4196976"/>
            <a:ext cx="457200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https://doi.org/10.1515/pac-2021-2009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590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65699-0C61-4D0C-80B3-A35AAAA06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Products to Date – Guiding Principles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6DBDFC-EA09-1621-3BFE-C1037ADC62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068" y="1356929"/>
            <a:ext cx="8551863" cy="227141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B2B72E-3030-18E7-D87B-73886C6A3BCE}"/>
              </a:ext>
            </a:extLst>
          </p:cNvPr>
          <p:cNvSpPr txBox="1"/>
          <p:nvPr/>
        </p:nvSpPr>
        <p:spPr>
          <a:xfrm>
            <a:off x="730382" y="4196976"/>
            <a:ext cx="457200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https://doi.org/10.1515/pac-2021-2009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842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"/>
          <p:cNvSpPr txBox="1">
            <a:spLocks noGrp="1"/>
          </p:cNvSpPr>
          <p:nvPr>
            <p:ph type="title"/>
          </p:nvPr>
        </p:nvSpPr>
        <p:spPr>
          <a:xfrm>
            <a:off x="311700" y="180000"/>
            <a:ext cx="8520600" cy="576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72000" rIns="72000" bIns="720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b="1" dirty="0">
                <a:solidFill>
                  <a:srgbClr val="0000FF"/>
                </a:solidFill>
              </a:rPr>
              <a:t>Key Concept: Associations – Relational Metadata</a:t>
            </a:r>
            <a:endParaRPr b="1" dirty="0">
              <a:solidFill>
                <a:srgbClr val="0000F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AED59-3851-4FE8-AA31-7F11E94CCB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1F4E1D-14DE-4AFE-B07B-4C2625780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21" y="1166945"/>
            <a:ext cx="6300097" cy="350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448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AF151-3CFA-4E40-8524-D8E27A208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IUPAC </a:t>
            </a:r>
            <a:r>
              <a:rPr lang="en-US" dirty="0" err="1"/>
              <a:t>FAIRData</a:t>
            </a:r>
            <a:r>
              <a:rPr lang="en-US" dirty="0"/>
              <a:t> Collection – Early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52776-2E60-4C65-9998-38E3DFE8A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850" y="1124418"/>
            <a:ext cx="3151349" cy="39560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An IUPAC </a:t>
            </a:r>
            <a:r>
              <a:rPr lang="en-US" sz="1600" dirty="0" err="1">
                <a:solidFill>
                  <a:schemeClr val="tx1"/>
                </a:solidFill>
              </a:rPr>
              <a:t>FAIRData</a:t>
            </a:r>
            <a:r>
              <a:rPr lang="en-US" sz="1600" dirty="0">
                <a:solidFill>
                  <a:schemeClr val="tx1"/>
                </a:solidFill>
              </a:rPr>
              <a:t> Collection can start off as simply a set of spectra with sample identifiers.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Representations include raw instrument datasets, peak listings, images, etc.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A60041E-584B-4544-B269-77938B760F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380983"/>
              </p:ext>
            </p:extLst>
          </p:nvPr>
        </p:nvGraphicFramePr>
        <p:xfrm>
          <a:off x="2597136" y="1543663"/>
          <a:ext cx="6308725" cy="344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7008624" imgH="3820773" progId="ChemDraw.Document.6.0">
                  <p:embed/>
                </p:oleObj>
              </mc:Choice>
              <mc:Fallback>
                <p:oleObj name="CS ChemDraw Drawing" r:id="rId2" imgW="7008624" imgH="3820773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A60041E-584B-4544-B269-77938B760F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97136" y="1543663"/>
                        <a:ext cx="6308725" cy="3440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456573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3363</TotalTime>
  <Words>956</Words>
  <Application>Microsoft Office PowerPoint</Application>
  <PresentationFormat>On-screen Show (16:9)</PresentationFormat>
  <Paragraphs>188</Paragraphs>
  <Slides>37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Simple Light</vt:lpstr>
      <vt:lpstr>CS ChemDraw Drawing</vt:lpstr>
      <vt:lpstr>Proposed application of the IUPAC FAIRSpec Finding Aid for standardized repository data introduction and delivery of metadata via an API</vt:lpstr>
      <vt:lpstr>PowerPoint Presentation</vt:lpstr>
      <vt:lpstr>PowerPoint Presentation</vt:lpstr>
      <vt:lpstr>PowerPoint Presentation</vt:lpstr>
      <vt:lpstr>Objectives of the FAIRSpec Project</vt:lpstr>
      <vt:lpstr>Products to Date – Guiding Principles</vt:lpstr>
      <vt:lpstr>Products to Date – Guiding Principles</vt:lpstr>
      <vt:lpstr>Key Concept: Associations – Relational Metadata</vt:lpstr>
      <vt:lpstr>The IUPAC FAIRData Collection – Early On</vt:lpstr>
      <vt:lpstr>The IUPAC FAIRData Collection</vt:lpstr>
      <vt:lpstr>Products to Date – GitHub Project </vt:lpstr>
      <vt:lpstr>Examples of Digital Aggregations</vt:lpstr>
      <vt:lpstr>“Finding Aid” Inspiration – EAD   </vt:lpstr>
      <vt:lpstr>Products to Date – Demo Site </vt:lpstr>
      <vt:lpstr>PowerPoint Presentation</vt:lpstr>
      <vt:lpstr>PowerPoint Presentation</vt:lpstr>
      <vt:lpstr>The IUPAC FAIRSpec Finding Aid – Research Mode</vt:lpstr>
      <vt:lpstr>The IUPAC FAIRSpec Finding Aid – Publication Mode</vt:lpstr>
      <vt:lpstr>The IUPAC FAIRSpec Finding Aid – Deposition Mode</vt:lpstr>
      <vt:lpstr>API Inspiration – OPTIMADE   </vt:lpstr>
      <vt:lpstr>The IUPAC FAIRSpec Finding Aid – API Mode</vt:lpstr>
      <vt:lpstr>The IUPAC FAIRSpec Finding Aid – API Mode</vt:lpstr>
      <vt:lpstr>The IUPAC FAIRSpec Finding Aid – Distributed Mode</vt:lpstr>
      <vt:lpstr>The IUPAC FAIRSpec Finding Aid – Distributed Mode</vt:lpstr>
      <vt:lpstr>The IUPAC FAIRSpec Finding Aid – Publication Mode</vt:lpstr>
      <vt:lpstr>PowerPoint Presentation</vt:lpstr>
      <vt:lpstr>The IUPAC FAIRSpec Finding Aid – A Closer Look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Summary</vt:lpstr>
      <vt:lpstr>Summary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[For reference only -- the symposium context]</dc:title>
  <dc:creator>Gernant_Admin</dc:creator>
  <cp:lastModifiedBy>Robert Hanson</cp:lastModifiedBy>
  <cp:revision>70</cp:revision>
  <dcterms:modified xsi:type="dcterms:W3CDTF">2023-03-26T16:45:10Z</dcterms:modified>
</cp:coreProperties>
</file>